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3"/>
  </p:notesMasterIdLst>
  <p:handoutMasterIdLst>
    <p:handoutMasterId r:id="rId44"/>
  </p:handoutMasterIdLst>
  <p:sldIdLst>
    <p:sldId id="256" r:id="rId2"/>
    <p:sldId id="257" r:id="rId3"/>
    <p:sldId id="258" r:id="rId4"/>
    <p:sldId id="259" r:id="rId5"/>
    <p:sldId id="271" r:id="rId6"/>
    <p:sldId id="261" r:id="rId7"/>
    <p:sldId id="262" r:id="rId8"/>
    <p:sldId id="263" r:id="rId9"/>
    <p:sldId id="264" r:id="rId10"/>
    <p:sldId id="266" r:id="rId11"/>
    <p:sldId id="269" r:id="rId12"/>
    <p:sldId id="273" r:id="rId13"/>
    <p:sldId id="270" r:id="rId14"/>
    <p:sldId id="274" r:id="rId15"/>
    <p:sldId id="295" r:id="rId16"/>
    <p:sldId id="293" r:id="rId17"/>
    <p:sldId id="294" r:id="rId18"/>
    <p:sldId id="275" r:id="rId19"/>
    <p:sldId id="276" r:id="rId20"/>
    <p:sldId id="277" r:id="rId21"/>
    <p:sldId id="278" r:id="rId22"/>
    <p:sldId id="296" r:id="rId23"/>
    <p:sldId id="297" r:id="rId24"/>
    <p:sldId id="288" r:id="rId25"/>
    <p:sldId id="284" r:id="rId26"/>
    <p:sldId id="285" r:id="rId27"/>
    <p:sldId id="305" r:id="rId28"/>
    <p:sldId id="286" r:id="rId29"/>
    <p:sldId id="287" r:id="rId30"/>
    <p:sldId id="289" r:id="rId31"/>
    <p:sldId id="290" r:id="rId32"/>
    <p:sldId id="279" r:id="rId33"/>
    <p:sldId id="280" r:id="rId34"/>
    <p:sldId id="282" r:id="rId35"/>
    <p:sldId id="299" r:id="rId36"/>
    <p:sldId id="300" r:id="rId37"/>
    <p:sldId id="302" r:id="rId38"/>
    <p:sldId id="303" r:id="rId39"/>
    <p:sldId id="306" r:id="rId40"/>
    <p:sldId id="307"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gray" frameSlides="1"/>
  <p:clrMru>
    <a:srgbClr val="BEC98D"/>
    <a:srgbClr val="B6C96E"/>
    <a:srgbClr val="AAEC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92" y="-4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12"/>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270AA0-E7DA-5046-963E-682C21B2436D}" type="datetimeFigureOut">
              <a:rPr lang="en-US" smtClean="0"/>
              <a:pPr/>
              <a:t>3/23/15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13D42B-9830-7A46-BAEE-BE8C328674B6}" type="slidenum">
              <a:rPr lang="en-US" smtClean="0"/>
              <a:pPr/>
              <a:t>‹#›</a:t>
            </a:fld>
            <a:endParaRPr lang="en-US"/>
          </a:p>
        </p:txBody>
      </p:sp>
    </p:spTree>
    <p:extLst>
      <p:ext uri="{BB962C8B-B14F-4D97-AF65-F5344CB8AC3E}">
        <p14:creationId xmlns:p14="http://schemas.microsoft.com/office/powerpoint/2010/main" val="1664528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F9DFD4-9DDD-C246-ABE3-E5B46DA6C616}" type="datetimeFigureOut">
              <a:rPr lang="en-US" smtClean="0"/>
              <a:pPr/>
              <a:t>3/23/15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52C6F8-D8E8-9B48-BF8F-A36E3536539C}" type="slidenum">
              <a:rPr lang="en-US" smtClean="0"/>
              <a:pPr/>
              <a:t>‹#›</a:t>
            </a:fld>
            <a:endParaRPr lang="en-US"/>
          </a:p>
        </p:txBody>
      </p:sp>
    </p:spTree>
    <p:extLst>
      <p:ext uri="{BB962C8B-B14F-4D97-AF65-F5344CB8AC3E}">
        <p14:creationId xmlns:p14="http://schemas.microsoft.com/office/powerpoint/2010/main" val="19029596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18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19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9017D6-9160-C343-964F-1A73901E0F0E}" type="slidenum">
              <a:rPr lang="en-US" smtClean="0"/>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CC0240-8248-4C9A-96C9-C4645818AE1F}" type="slidenum">
              <a:rPr lang="en-US" smtClean="0"/>
              <a:pPr/>
              <a:t>32</a:t>
            </a:fld>
            <a:endParaRPr lang="en-US"/>
          </a:p>
        </p:txBody>
      </p:sp>
    </p:spTree>
    <p:extLst>
      <p:ext uri="{BB962C8B-B14F-4D97-AF65-F5344CB8AC3E}">
        <p14:creationId xmlns:p14="http://schemas.microsoft.com/office/powerpoint/2010/main" val="3729780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CC0240-8248-4C9A-96C9-C4645818AE1F}" type="slidenum">
              <a:rPr lang="en-US" smtClean="0"/>
              <a:pPr/>
              <a:t>33</a:t>
            </a:fld>
            <a:endParaRPr lang="en-US"/>
          </a:p>
        </p:txBody>
      </p:sp>
    </p:spTree>
    <p:extLst>
      <p:ext uri="{BB962C8B-B14F-4D97-AF65-F5344CB8AC3E}">
        <p14:creationId xmlns:p14="http://schemas.microsoft.com/office/powerpoint/2010/main" val="3729780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dirty="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dirty="0"/>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dirty="0"/>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dirty="0"/>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8FE4CA-82F4-456D-8163-17B8D1240B7F}" type="datetimeFigureOut">
              <a:rPr lang="en-US" smtClean="0"/>
              <a:pPr/>
              <a:t>3/23/15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C319A15B-15EB-4FC8-847A-DB52D3BDCBD0}" type="slidenum">
              <a:rPr lang="en-US" smtClean="0"/>
              <a:pPr/>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28FE4CA-82F4-456D-8163-17B8D1240B7F}" type="datetimeFigureOut">
              <a:rPr lang="en-US" smtClean="0"/>
              <a:pPr/>
              <a:t>3/23/15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FE4CA-82F4-456D-8163-17B8D1240B7F}" type="datetimeFigureOut">
              <a:rPr lang="en-US" smtClean="0"/>
              <a:pPr/>
              <a:t>3/23/15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F28FE4CA-82F4-456D-8163-17B8D1240B7F}" type="datetimeFigureOut">
              <a:rPr lang="en-US" smtClean="0"/>
              <a:pPr/>
              <a:t>3/23/15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9A15B-15EB-4FC8-847A-DB52D3BDCB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28FE4CA-82F4-456D-8163-17B8D1240B7F}" type="datetimeFigureOut">
              <a:rPr lang="en-US" smtClean="0"/>
              <a:pPr/>
              <a:t>3/23/15</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C319A15B-15EB-4FC8-847A-DB52D3BDCBD0}" type="slidenum">
              <a:rPr lang="en-US" smtClean="0"/>
              <a:pPr/>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mailto:cfeak@umich.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8915400" cy="1676400"/>
          </a:xfrm>
        </p:spPr>
        <p:txBody>
          <a:bodyPr>
            <a:noAutofit/>
          </a:bodyPr>
          <a:lstStyle/>
          <a:p>
            <a:r>
              <a:rPr lang="en-US" sz="2800" dirty="0" smtClean="0"/>
              <a:t>Rethinking our EAP Teaching: Some Emerging Challenges</a:t>
            </a:r>
            <a:endParaRPr lang="en-US" sz="2800" dirty="0"/>
          </a:p>
        </p:txBody>
      </p:sp>
      <p:sp>
        <p:nvSpPr>
          <p:cNvPr id="3" name="Subtitle 2"/>
          <p:cNvSpPr>
            <a:spLocks noGrp="1"/>
          </p:cNvSpPr>
          <p:nvPr>
            <p:ph type="subTitle" idx="1"/>
          </p:nvPr>
        </p:nvSpPr>
        <p:spPr/>
        <p:txBody>
          <a:bodyPr>
            <a:normAutofit/>
          </a:bodyPr>
          <a:lstStyle/>
          <a:p>
            <a:endParaRPr lang="en-US" dirty="0" smtClean="0"/>
          </a:p>
          <a:p>
            <a:endParaRPr lang="en-US" dirty="0"/>
          </a:p>
          <a:p>
            <a:r>
              <a:rPr lang="en-US" dirty="0" smtClean="0"/>
              <a:t>Christine B. Feak &amp; John M. Swales</a:t>
            </a:r>
          </a:p>
          <a:p>
            <a:endParaRPr lang="en-US" dirty="0"/>
          </a:p>
          <a:p>
            <a:endParaRPr lang="en-US" dirty="0" smtClean="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786130" y="4443730"/>
            <a:ext cx="4395470" cy="73787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123950"/>
            <a:ext cx="8913813" cy="914400"/>
          </a:xfrm>
        </p:spPr>
        <p:txBody>
          <a:bodyPr>
            <a:normAutofit/>
          </a:bodyPr>
          <a:lstStyle/>
          <a:p>
            <a:r>
              <a:rPr lang="en-US" dirty="0" smtClean="0"/>
              <a:t>Botticelli’s </a:t>
            </a:r>
            <a:r>
              <a:rPr lang="en-US" dirty="0"/>
              <a:t>Primavera</a:t>
            </a:r>
          </a:p>
        </p:txBody>
      </p:sp>
      <p:pic>
        <p:nvPicPr>
          <p:cNvPr id="25" name="Picture 24" descr="Primavera"/>
          <p:cNvPicPr>
            <a:picLocks noChangeAspect="1"/>
          </p:cNvPicPr>
          <p:nvPr/>
        </p:nvPicPr>
        <p:blipFill>
          <a:blip r:embed="rId2" cstate="print"/>
          <a:srcRect/>
          <a:stretch>
            <a:fillRect/>
          </a:stretch>
        </p:blipFill>
        <p:spPr bwMode="auto">
          <a:xfrm>
            <a:off x="1296032" y="2602864"/>
            <a:ext cx="5230368" cy="346009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Hill’s text</a:t>
            </a:r>
            <a:endParaRPr lang="en-US" dirty="0"/>
          </a:p>
        </p:txBody>
      </p:sp>
      <p:sp>
        <p:nvSpPr>
          <p:cNvPr id="3" name="Content Placeholder 2"/>
          <p:cNvSpPr>
            <a:spLocks noGrp="1"/>
          </p:cNvSpPr>
          <p:nvPr>
            <p:ph idx="1"/>
          </p:nvPr>
        </p:nvSpPr>
        <p:spPr/>
        <p:txBody>
          <a:bodyPr>
            <a:normAutofit/>
          </a:bodyPr>
          <a:lstStyle/>
          <a:p>
            <a:pPr>
              <a:buNone/>
            </a:pP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70288778"/>
              </p:ext>
            </p:extLst>
          </p:nvPr>
        </p:nvGraphicFramePr>
        <p:xfrm>
          <a:off x="457200" y="304800"/>
          <a:ext cx="8382000" cy="6027419"/>
        </p:xfrm>
        <a:graphic>
          <a:graphicData uri="http://schemas.openxmlformats.org/drawingml/2006/table">
            <a:tbl>
              <a:tblPr bandRow="1">
                <a:tableStyleId>{5C22544A-7EE6-4342-B048-85BDC9FD1C3A}</a:tableStyleId>
              </a:tblPr>
              <a:tblGrid>
                <a:gridCol w="1066800"/>
                <a:gridCol w="1371600"/>
                <a:gridCol w="5943600"/>
              </a:tblGrid>
              <a:tr h="752475">
                <a:tc>
                  <a:txBody>
                    <a:bodyPr/>
                    <a:lstStyle/>
                    <a:p>
                      <a:r>
                        <a:rPr lang="en-US" sz="1800" b="1" dirty="0" smtClean="0"/>
                        <a:t>S1-4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t>Context</a:t>
                      </a:r>
                      <a:r>
                        <a:rPr lang="en-US" sz="180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t>
                      </a:r>
                      <a:r>
                        <a:rPr lang="en-US" sz="1800" dirty="0" err="1" smtClean="0"/>
                        <a:t>Giovani</a:t>
                      </a:r>
                      <a:r>
                        <a:rPr lang="en-US" sz="1800" dirty="0" smtClean="0"/>
                        <a:t> Bellini was a master of stillness, </a:t>
                      </a:r>
                      <a:r>
                        <a:rPr lang="en-US" sz="1800" dirty="0" err="1" smtClean="0"/>
                        <a:t>Sandro</a:t>
                      </a:r>
                      <a:r>
                        <a:rPr lang="en-US" sz="1800" dirty="0" smtClean="0"/>
                        <a:t> Botticelli of movement”. … Florence/</a:t>
                      </a:r>
                      <a:r>
                        <a:rPr lang="en-US" sz="1800" dirty="0" err="1" smtClean="0"/>
                        <a:t>Alberti</a:t>
                      </a:r>
                      <a:r>
                        <a:rPr lang="en-US" sz="1800" dirty="0" smtClean="0"/>
                        <a:t>/Donatello….</a:t>
                      </a:r>
                    </a:p>
                  </a:txBody>
                  <a:tcPr/>
                </a:tc>
              </a:tr>
              <a:tr h="752475">
                <a:tc>
                  <a:txBody>
                    <a:bodyPr/>
                    <a:lstStyle/>
                    <a:p>
                      <a:r>
                        <a:rPr lang="en-US" b="1" dirty="0" smtClean="0"/>
                        <a:t>S5</a:t>
                      </a:r>
                      <a:endParaRPr lang="en-US" b="1" dirty="0"/>
                    </a:p>
                  </a:txBody>
                  <a:tcPr/>
                </a:tc>
                <a:tc>
                  <a:txBody>
                    <a:bodyPr/>
                    <a:lstStyle/>
                    <a:p>
                      <a:pPr algn="ctr"/>
                      <a:r>
                        <a:rPr lang="en-US" sz="1800" b="1" dirty="0" smtClean="0"/>
                        <a:t>Image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“The </a:t>
                      </a:r>
                      <a:r>
                        <a:rPr lang="en-US" sz="1800" i="1" dirty="0" smtClean="0"/>
                        <a:t>Primavera</a:t>
                      </a:r>
                      <a:r>
                        <a:rPr lang="en-US" sz="1800" dirty="0" smtClean="0"/>
                        <a:t> or </a:t>
                      </a:r>
                      <a:r>
                        <a:rPr lang="en-US" sz="1800" i="1" dirty="0" smtClean="0"/>
                        <a:t>Spring</a:t>
                      </a:r>
                      <a:r>
                        <a:rPr lang="en-US" sz="1800" dirty="0" smtClean="0"/>
                        <a:t> is a fable about the power of love, told  through interlinked movement of figures”.</a:t>
                      </a:r>
                    </a:p>
                  </a:txBody>
                  <a:tcPr/>
                </a:tc>
              </a:tr>
              <a:tr h="752475">
                <a:tc>
                  <a:txBody>
                    <a:bodyPr/>
                    <a:lstStyle/>
                    <a:p>
                      <a:r>
                        <a:rPr lang="en-US" sz="1800" b="1" dirty="0" smtClean="0"/>
                        <a:t>S6-10</a:t>
                      </a:r>
                      <a:endParaRPr lang="en-US" dirty="0"/>
                    </a:p>
                  </a:txBody>
                  <a:tcPr/>
                </a:tc>
                <a:tc>
                  <a:txBody>
                    <a:bodyPr/>
                    <a:lstStyle/>
                    <a:p>
                      <a:pPr algn="ctr"/>
                      <a:r>
                        <a:rPr lang="en-US" sz="1800" b="1" dirty="0" smtClean="0"/>
                        <a:t>Context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Contemporary poetry; the Medici circle; new humanism</a:t>
                      </a:r>
                    </a:p>
                  </a:txBody>
                  <a:tcPr/>
                </a:tc>
              </a:tr>
              <a:tr h="752475">
                <a:tc>
                  <a:txBody>
                    <a:bodyPr/>
                    <a:lstStyle/>
                    <a:p>
                      <a:r>
                        <a:rPr lang="en-US" sz="1800" b="1" dirty="0" smtClean="0"/>
                        <a:t>S11-21</a:t>
                      </a:r>
                      <a:endParaRPr lang="en-US" dirty="0"/>
                    </a:p>
                  </a:txBody>
                  <a:tcPr/>
                </a:tc>
                <a:tc>
                  <a:txBody>
                    <a:bodyPr/>
                    <a:lstStyle/>
                    <a:p>
                      <a:pPr algn="ctr"/>
                      <a:r>
                        <a:rPr lang="en-US" sz="1800" b="1" dirty="0" smtClean="0"/>
                        <a:t>Image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 </a:t>
                      </a:r>
                      <a:r>
                        <a:rPr lang="en-US" sz="1800" dirty="0" smtClean="0"/>
                        <a:t>“The narrative—exceptionally—reads from right to left.” Discussion and interpretation of the figures </a:t>
                      </a:r>
                    </a:p>
                  </a:txBody>
                  <a:tcPr/>
                </a:tc>
              </a:tr>
              <a:tr h="752475">
                <a:tc>
                  <a:txBody>
                    <a:bodyPr/>
                    <a:lstStyle/>
                    <a:p>
                      <a:r>
                        <a:rPr lang="en-US" sz="1800" b="1" dirty="0" smtClean="0"/>
                        <a:t>S22-25</a:t>
                      </a:r>
                      <a:endParaRPr lang="en-US" dirty="0"/>
                    </a:p>
                  </a:txBody>
                  <a:tcPr/>
                </a:tc>
                <a:tc>
                  <a:txBody>
                    <a:bodyPr/>
                    <a:lstStyle/>
                    <a:p>
                      <a:pPr algn="ctr"/>
                      <a:r>
                        <a:rPr lang="en-US" sz="1800" b="1" dirty="0" smtClean="0"/>
                        <a:t>Context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Discussion of Mercury in classical mythology</a:t>
                      </a:r>
                    </a:p>
                  </a:txBody>
                  <a:tcPr/>
                </a:tc>
              </a:tr>
              <a:tr h="752475">
                <a:tc>
                  <a:txBody>
                    <a:bodyPr/>
                    <a:lstStyle/>
                    <a:p>
                      <a:r>
                        <a:rPr lang="en-US" sz="1800" b="1" dirty="0" smtClean="0"/>
                        <a:t>S25-27</a:t>
                      </a:r>
                      <a:endParaRPr lang="en-US" dirty="0"/>
                    </a:p>
                  </a:txBody>
                  <a:tcPr/>
                </a:tc>
                <a:tc>
                  <a:txBody>
                    <a:bodyPr/>
                    <a:lstStyle/>
                    <a:p>
                      <a:pPr algn="ctr"/>
                      <a:r>
                        <a:rPr lang="en-US" sz="1800" b="1" dirty="0" smtClean="0"/>
                        <a:t>Image</a:t>
                      </a:r>
                      <a:endParaRPr lang="en-US" dirty="0"/>
                    </a:p>
                  </a:txBody>
                  <a:tcPr/>
                </a:tc>
                <a:tc>
                  <a:txBody>
                    <a:bodyPr/>
                    <a:lstStyle/>
                    <a:p>
                      <a:r>
                        <a:rPr lang="en-US" sz="1800" dirty="0" smtClean="0"/>
                        <a:t> The role of Mercury in the picture</a:t>
                      </a:r>
                    </a:p>
                  </a:txBody>
                  <a:tcPr/>
                </a:tc>
              </a:tr>
              <a:tr h="752475">
                <a:tc>
                  <a:txBody>
                    <a:bodyPr/>
                    <a:lstStyle/>
                    <a:p>
                      <a:r>
                        <a:rPr lang="en-US" sz="1800" b="1" dirty="0" smtClean="0"/>
                        <a:t>S28-32</a:t>
                      </a:r>
                      <a:endParaRPr lang="en-US" dirty="0"/>
                    </a:p>
                  </a:txBody>
                  <a:tcPr/>
                </a:tc>
                <a:tc>
                  <a:txBody>
                    <a:bodyPr/>
                    <a:lstStyle/>
                    <a:p>
                      <a:pPr algn="ctr"/>
                      <a:r>
                        <a:rPr lang="en-US" sz="1800" b="1" dirty="0" smtClean="0"/>
                        <a:t>Context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 </a:t>
                      </a:r>
                      <a:r>
                        <a:rPr lang="en-US" sz="1800" dirty="0" smtClean="0"/>
                        <a:t>The sources for Botticelli’s figures …”The young elite of 	Florence appreciated how, with lightness and grace, B. distanced the body from the common and  base.”</a:t>
                      </a:r>
                    </a:p>
                  </a:txBody>
                  <a:tcPr/>
                </a:tc>
              </a:tr>
            </a:tbl>
          </a:graphicData>
        </a:graphic>
      </p:graphicFrame>
    </p:spTree>
    <p:extLst>
      <p:ext uri="{BB962C8B-B14F-4D97-AF65-F5344CB8AC3E}">
        <p14:creationId xmlns:p14="http://schemas.microsoft.com/office/powerpoint/2010/main" val="14882752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features of the genre</a:t>
            </a:r>
            <a:endParaRPr lang="en-US" dirty="0"/>
          </a:p>
        </p:txBody>
      </p:sp>
      <p:sp>
        <p:nvSpPr>
          <p:cNvPr id="3" name="Content Placeholder 2"/>
          <p:cNvSpPr>
            <a:spLocks noGrp="1"/>
          </p:cNvSpPr>
          <p:nvPr>
            <p:ph idx="1"/>
          </p:nvPr>
        </p:nvSpPr>
        <p:spPr/>
        <p:txBody>
          <a:bodyPr>
            <a:normAutofit fontScale="70000" lnSpcReduction="20000"/>
          </a:bodyPr>
          <a:lstStyle/>
          <a:p>
            <a:pPr>
              <a:buSzPct val="75000"/>
            </a:pPr>
            <a:r>
              <a:rPr lang="en-US" sz="2400" dirty="0" smtClean="0"/>
              <a:t>The exegetic role of comparisons  (Bellini-stillness; Botticelli-movement)</a:t>
            </a:r>
          </a:p>
          <a:p>
            <a:pPr>
              <a:buSzPct val="75000"/>
            </a:pPr>
            <a:r>
              <a:rPr lang="en-US" sz="2400" dirty="0" err="1" smtClean="0"/>
              <a:t>Discoursal</a:t>
            </a:r>
            <a:r>
              <a:rPr lang="en-US" sz="2400" dirty="0" smtClean="0"/>
              <a:t> silences; almost no refs to the scholarly literature</a:t>
            </a:r>
          </a:p>
          <a:p>
            <a:pPr>
              <a:buSzPct val="75000"/>
            </a:pPr>
            <a:r>
              <a:rPr lang="en-US" sz="2400" dirty="0" smtClean="0"/>
              <a:t>The helpful role of parenthetical information</a:t>
            </a:r>
            <a:endParaRPr lang="en-US" sz="2400" dirty="0"/>
          </a:p>
          <a:p>
            <a:pPr>
              <a:buSzPct val="75000"/>
            </a:pPr>
            <a:r>
              <a:rPr lang="en-US" sz="2400" dirty="0" smtClean="0"/>
              <a:t>Difficulties in teasing out description v. characterization vs. evaluation (c.f. Tucker, </a:t>
            </a:r>
            <a:r>
              <a:rPr lang="en-US" sz="2400" dirty="0" err="1" smtClean="0"/>
              <a:t>Baxantall</a:t>
            </a:r>
            <a:r>
              <a:rPr lang="en-US" sz="2400" dirty="0" smtClean="0"/>
              <a:t>)</a:t>
            </a:r>
            <a:r>
              <a:rPr lang="en-US" dirty="0"/>
              <a:t>	</a:t>
            </a:r>
            <a:endParaRPr lang="en-US" dirty="0" smtClean="0"/>
          </a:p>
          <a:p>
            <a:pPr>
              <a:buSzPct val="75000"/>
            </a:pPr>
            <a:r>
              <a:rPr lang="en-US" sz="2400" dirty="0" smtClean="0"/>
              <a:t>   The narrative—</a:t>
            </a:r>
            <a:r>
              <a:rPr lang="en-US" sz="2400" b="1" i="1" dirty="0" smtClean="0"/>
              <a:t>exceptionally</a:t>
            </a:r>
            <a:r>
              <a:rPr lang="en-US" sz="2400" dirty="0" smtClean="0"/>
              <a:t>—reads from right to left. (?)</a:t>
            </a:r>
          </a:p>
          <a:p>
            <a:pPr>
              <a:buSzPct val="75000"/>
            </a:pPr>
            <a:r>
              <a:rPr lang="en-US" sz="2400" dirty="0" smtClean="0"/>
              <a:t>Epistemic modality and the biographer’s “assertive speculations”.</a:t>
            </a:r>
          </a:p>
          <a:p>
            <a:pPr>
              <a:buSzPct val="75000"/>
            </a:pPr>
            <a:r>
              <a:rPr lang="en-US" sz="2400" dirty="0" smtClean="0"/>
              <a:t>    When he visited Venice, he </a:t>
            </a:r>
            <a:r>
              <a:rPr lang="en-US" sz="2400" b="1" dirty="0" smtClean="0"/>
              <a:t>must </a:t>
            </a:r>
            <a:r>
              <a:rPr lang="en-US" sz="2400" dirty="0" smtClean="0"/>
              <a:t>have seen Bellini’s …</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0455"/>
            <a:ext cx="8913813" cy="1287801"/>
          </a:xfrm>
        </p:spPr>
        <p:txBody>
          <a:bodyPr lIns="274320">
            <a:normAutofit/>
          </a:bodyPr>
          <a:lstStyle/>
          <a:p>
            <a:r>
              <a:rPr lang="en-US" sz="3200" dirty="0" smtClean="0"/>
              <a:t>How well are we dealing with </a:t>
            </a:r>
            <a:r>
              <a:rPr lang="en-US" sz="3200" dirty="0"/>
              <a:t>o</a:t>
            </a:r>
            <a:r>
              <a:rPr lang="en-US" sz="3200" dirty="0" smtClean="0"/>
              <a:t>ther writing?</a:t>
            </a:r>
            <a:endParaRPr lang="en-US" sz="3200" dirty="0"/>
          </a:p>
        </p:txBody>
      </p:sp>
      <p:sp>
        <p:nvSpPr>
          <p:cNvPr id="4" name="Content Placeholder 3"/>
          <p:cNvSpPr>
            <a:spLocks noGrp="1"/>
          </p:cNvSpPr>
          <p:nvPr>
            <p:ph idx="1"/>
          </p:nvPr>
        </p:nvSpPr>
        <p:spPr/>
        <p:txBody>
          <a:bodyPr>
            <a:normAutofit/>
          </a:bodyPr>
          <a:lstStyle/>
          <a:p>
            <a:pPr>
              <a:spcAft>
                <a:spcPts val="1800"/>
              </a:spcAft>
            </a:pPr>
            <a:r>
              <a:rPr lang="en-US" dirty="0" smtClean="0"/>
              <a:t>Letters of recommendation</a:t>
            </a:r>
          </a:p>
          <a:p>
            <a:pPr>
              <a:spcAft>
                <a:spcPts val="1800"/>
              </a:spcAft>
            </a:pPr>
            <a:r>
              <a:rPr lang="en-US" dirty="0" smtClean="0"/>
              <a:t>Appeal letters</a:t>
            </a:r>
          </a:p>
          <a:p>
            <a:pPr>
              <a:spcAft>
                <a:spcPts val="1800"/>
              </a:spcAft>
            </a:pPr>
            <a:r>
              <a:rPr lang="en-US" dirty="0" smtClean="0"/>
              <a:t>Memos</a:t>
            </a:r>
          </a:p>
          <a:p>
            <a:pPr>
              <a:spcAft>
                <a:spcPts val="1800"/>
              </a:spcAft>
            </a:pPr>
            <a:r>
              <a:rPr lang="en-US" dirty="0" smtClean="0"/>
              <a:t>Tweets (tweet your dissertation)</a:t>
            </a:r>
          </a:p>
        </p:txBody>
      </p:sp>
    </p:spTree>
    <p:extLst>
      <p:ext uri="{BB962C8B-B14F-4D97-AF65-F5344CB8AC3E}">
        <p14:creationId xmlns:p14="http://schemas.microsoft.com/office/powerpoint/2010/main" val="17445147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your dissertation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When thinking big, small matters. Using scientific computing to demonstrate how small-scale processes have large hydrological impacts.</a:t>
            </a:r>
          </a:p>
          <a:p>
            <a:r>
              <a:rPr lang="en-US" dirty="0" smtClean="0"/>
              <a:t>How </a:t>
            </a:r>
            <a:r>
              <a:rPr lang="en-US" dirty="0"/>
              <a:t>blurry are the boundaries? Examining interactions between production and conservation forests in Indonesian villages.</a:t>
            </a:r>
          </a:p>
          <a:p>
            <a:r>
              <a:rPr lang="en-US" dirty="0" smtClean="0"/>
              <a:t>Can </a:t>
            </a:r>
            <a:r>
              <a:rPr lang="en-US" dirty="0"/>
              <a:t>we drink and drive? Minimizing the impacts of bioenergy policy on water quality </a:t>
            </a:r>
          </a:p>
          <a:p>
            <a:r>
              <a:rPr lang="en-US" dirty="0"/>
              <a:t>Prepared or not – assessing the state of local adaptation planning and action in U.S.</a:t>
            </a:r>
          </a:p>
          <a:p>
            <a:endParaRPr lang="en-US" dirty="0"/>
          </a:p>
        </p:txBody>
      </p:sp>
    </p:spTree>
    <p:extLst>
      <p:ext uri="{BB962C8B-B14F-4D97-AF65-F5344CB8AC3E}">
        <p14:creationId xmlns:p14="http://schemas.microsoft.com/office/powerpoint/2010/main" val="10918362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your dissertation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Good intentions=good execution? 8 in 10 firms can’t tell if their products are conflict minerals-free, even if they care about the issue.</a:t>
            </a:r>
          </a:p>
          <a:p>
            <a:r>
              <a:rPr lang="en-US" dirty="0"/>
              <a:t>Where’s this new frog disease from? It’s not from Africa, we know that much. Where do we go from here? We’re following the clues to Brazil.</a:t>
            </a:r>
          </a:p>
          <a:p>
            <a:r>
              <a:rPr lang="en-US" dirty="0" smtClean="0"/>
              <a:t>Urban </a:t>
            </a:r>
            <a:r>
              <a:rPr lang="en-US" dirty="0"/>
              <a:t>resilience for whom, what, when, where, and why? The challenge of planning green infrastructure for resilience in coastal megacities</a:t>
            </a:r>
          </a:p>
          <a:p>
            <a:r>
              <a:rPr lang="en-US" dirty="0" smtClean="0"/>
              <a:t>How </a:t>
            </a:r>
            <a:r>
              <a:rPr lang="en-US" dirty="0"/>
              <a:t>does the built environment cultivate justice and injustice? Environments help to make political groups who demand just environments</a:t>
            </a:r>
            <a:r>
              <a:rPr lang="en-US" dirty="0" smtClean="0"/>
              <a:t>.</a:t>
            </a:r>
            <a:endParaRPr lang="en-US" dirty="0"/>
          </a:p>
        </p:txBody>
      </p:sp>
    </p:spTree>
    <p:extLst>
      <p:ext uri="{BB962C8B-B14F-4D97-AF65-F5344CB8AC3E}">
        <p14:creationId xmlns:p14="http://schemas.microsoft.com/office/powerpoint/2010/main" val="405888454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Tweet your dissertation</a:t>
            </a:r>
            <a:endParaRPr lang="en-US" dirty="0"/>
          </a:p>
        </p:txBody>
      </p:sp>
      <p:sp>
        <p:nvSpPr>
          <p:cNvPr id="3" name="Content Placeholder 2"/>
          <p:cNvSpPr>
            <a:spLocks noGrp="1"/>
          </p:cNvSpPr>
          <p:nvPr>
            <p:ph idx="1"/>
          </p:nvPr>
        </p:nvSpPr>
        <p:spPr/>
        <p:txBody>
          <a:bodyPr>
            <a:normAutofit lnSpcReduction="10000"/>
          </a:bodyPr>
          <a:lstStyle/>
          <a:p>
            <a:r>
              <a:rPr lang="en-US" dirty="0"/>
              <a:t>How many people does it take to recycle a vacant building? Find out:[link to photo series] </a:t>
            </a:r>
          </a:p>
          <a:p>
            <a:r>
              <a:rPr lang="en-US" dirty="0" smtClean="0"/>
              <a:t>Environmentally </a:t>
            </a:r>
            <a:r>
              <a:rPr lang="en-US" dirty="0"/>
              <a:t>active occupants or mindless consumers? Green buildings and the behavioral impact of an educated and engaged building occupant</a:t>
            </a:r>
          </a:p>
          <a:p>
            <a:r>
              <a:rPr lang="en-US" dirty="0" smtClean="0"/>
              <a:t>tweet </a:t>
            </a:r>
            <a:r>
              <a:rPr lang="en-US" dirty="0"/>
              <a:t>tweet, a picture is worth 1k words but might mislead; what sound can tell us about the environment in a visual culture </a:t>
            </a:r>
          </a:p>
          <a:p>
            <a:r>
              <a:rPr lang="en-US" dirty="0" smtClean="0"/>
              <a:t>Unintended </a:t>
            </a:r>
            <a:r>
              <a:rPr lang="en-US" dirty="0"/>
              <a:t>consequences of treating drinking water microbes with chemicals</a:t>
            </a:r>
          </a:p>
          <a:p>
            <a:endParaRPr lang="en-US" dirty="0"/>
          </a:p>
        </p:txBody>
      </p:sp>
    </p:spTree>
    <p:extLst>
      <p:ext uri="{BB962C8B-B14F-4D97-AF65-F5344CB8AC3E}">
        <p14:creationId xmlns:p14="http://schemas.microsoft.com/office/powerpoint/2010/main" val="365505871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0455"/>
            <a:ext cx="8913813" cy="1287801"/>
          </a:xfrm>
        </p:spPr>
        <p:txBody>
          <a:bodyPr lIns="274320">
            <a:normAutofit/>
          </a:bodyPr>
          <a:lstStyle/>
          <a:p>
            <a:r>
              <a:rPr lang="en-US" sz="3200" dirty="0" smtClean="0"/>
              <a:t>Other writing that graduate students may need to do </a:t>
            </a:r>
            <a:endParaRPr lang="en-US" sz="3200" dirty="0"/>
          </a:p>
        </p:txBody>
      </p:sp>
      <p:sp>
        <p:nvSpPr>
          <p:cNvPr id="4" name="Content Placeholder 3"/>
          <p:cNvSpPr>
            <a:spLocks noGrp="1"/>
          </p:cNvSpPr>
          <p:nvPr>
            <p:ph idx="1"/>
          </p:nvPr>
        </p:nvSpPr>
        <p:spPr/>
        <p:txBody>
          <a:bodyPr>
            <a:normAutofit lnSpcReduction="10000"/>
          </a:bodyPr>
          <a:lstStyle/>
          <a:p>
            <a:pPr>
              <a:spcAft>
                <a:spcPts val="1800"/>
              </a:spcAft>
            </a:pPr>
            <a:r>
              <a:rPr lang="en-US" dirty="0" smtClean="0"/>
              <a:t>Manuscript reviews</a:t>
            </a:r>
          </a:p>
          <a:p>
            <a:pPr>
              <a:spcAft>
                <a:spcPts val="1800"/>
              </a:spcAft>
            </a:pPr>
            <a:r>
              <a:rPr lang="en-US" dirty="0" smtClean="0"/>
              <a:t>Responses to reviewer comments</a:t>
            </a:r>
          </a:p>
          <a:p>
            <a:pPr>
              <a:spcAft>
                <a:spcPts val="1800"/>
              </a:spcAft>
            </a:pPr>
            <a:r>
              <a:rPr lang="en-US" dirty="0" smtClean="0"/>
              <a:t>Cover letters</a:t>
            </a:r>
          </a:p>
          <a:p>
            <a:pPr>
              <a:spcAft>
                <a:spcPts val="1800"/>
              </a:spcAft>
            </a:pPr>
            <a:r>
              <a:rPr lang="en-US" dirty="0" smtClean="0"/>
              <a:t>Teaching philosophies</a:t>
            </a:r>
          </a:p>
          <a:p>
            <a:pPr>
              <a:spcAft>
                <a:spcPts val="1800"/>
              </a:spcAft>
            </a:pPr>
            <a:r>
              <a:rPr lang="en-US" dirty="0" smtClean="0"/>
              <a:t>Funding requests (external or internal)</a:t>
            </a:r>
          </a:p>
          <a:p>
            <a:endParaRPr lang="en-US" dirty="0"/>
          </a:p>
        </p:txBody>
      </p:sp>
    </p:spTree>
    <p:extLst>
      <p:ext uri="{BB962C8B-B14F-4D97-AF65-F5344CB8AC3E}">
        <p14:creationId xmlns:p14="http://schemas.microsoft.com/office/powerpoint/2010/main" val="2240318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0455"/>
            <a:ext cx="8913813" cy="1287801"/>
          </a:xfrm>
        </p:spPr>
        <p:txBody>
          <a:bodyPr lIns="274320">
            <a:normAutofit/>
          </a:bodyPr>
          <a:lstStyle/>
          <a:p>
            <a:r>
              <a:rPr lang="en-US" sz="3200" dirty="0" smtClean="0"/>
              <a:t>Other writing that graduate students may need to do </a:t>
            </a:r>
            <a:endParaRPr lang="en-US" sz="3200" dirty="0"/>
          </a:p>
        </p:txBody>
      </p:sp>
      <p:sp>
        <p:nvSpPr>
          <p:cNvPr id="4" name="Content Placeholder 3"/>
          <p:cNvSpPr>
            <a:spLocks noGrp="1"/>
          </p:cNvSpPr>
          <p:nvPr>
            <p:ph idx="1"/>
          </p:nvPr>
        </p:nvSpPr>
        <p:spPr/>
        <p:txBody>
          <a:bodyPr>
            <a:normAutofit fontScale="85000" lnSpcReduction="10000"/>
          </a:bodyPr>
          <a:lstStyle/>
          <a:p>
            <a:pPr>
              <a:spcAft>
                <a:spcPts val="1800"/>
              </a:spcAft>
            </a:pPr>
            <a:r>
              <a:rPr lang="en-US" dirty="0" smtClean="0"/>
              <a:t>Biostatements</a:t>
            </a:r>
          </a:p>
          <a:p>
            <a:pPr>
              <a:spcAft>
                <a:spcPts val="1800"/>
              </a:spcAft>
            </a:pPr>
            <a:r>
              <a:rPr lang="en-US" dirty="0" smtClean="0"/>
              <a:t>Blogs</a:t>
            </a:r>
          </a:p>
          <a:p>
            <a:pPr>
              <a:spcAft>
                <a:spcPts val="1800"/>
              </a:spcAft>
            </a:pPr>
            <a:r>
              <a:rPr lang="en-US" dirty="0" smtClean="0"/>
              <a:t>Email (definitely)</a:t>
            </a:r>
          </a:p>
          <a:p>
            <a:pPr>
              <a:spcAft>
                <a:spcPts val="1800"/>
              </a:spcAft>
            </a:pPr>
            <a:r>
              <a:rPr lang="en-US" dirty="0" smtClean="0"/>
              <a:t>Non-specialist abstracts and summaries (for Institutional Review Boards approval, research publications and other grant proposals)</a:t>
            </a:r>
          </a:p>
          <a:p>
            <a:pPr>
              <a:spcAft>
                <a:spcPts val="1800"/>
              </a:spcAft>
            </a:pPr>
            <a:r>
              <a:rPr lang="en-US" dirty="0" smtClean="0"/>
              <a:t>Other non-specialist communications</a:t>
            </a:r>
          </a:p>
          <a:p>
            <a:endParaRPr lang="en-US" dirty="0"/>
          </a:p>
        </p:txBody>
      </p:sp>
      <p:sp>
        <p:nvSpPr>
          <p:cNvPr id="5" name="TextBox 4"/>
          <p:cNvSpPr txBox="1"/>
          <p:nvPr/>
        </p:nvSpPr>
        <p:spPr>
          <a:xfrm>
            <a:off x="4572000" y="3200400"/>
            <a:ext cx="4037013" cy="553998"/>
          </a:xfrm>
          <a:prstGeom prst="rect">
            <a:avLst/>
          </a:prstGeom>
          <a:solidFill>
            <a:schemeClr val="accent1">
              <a:lumMod val="40000"/>
              <a:lumOff val="60000"/>
            </a:schemeClr>
          </a:solidFill>
        </p:spPr>
        <p:txBody>
          <a:bodyPr wrap="square" lIns="0" tIns="0" rIns="0" bIns="0" rtlCol="0">
            <a:spAutoFit/>
          </a:bodyPr>
          <a:lstStyle/>
          <a:p>
            <a:r>
              <a:rPr lang="en-US" dirty="0" smtClean="0"/>
              <a:t>How can students learn to do these well?</a:t>
            </a:r>
            <a:endParaRPr lang="en-US" dirty="0"/>
          </a:p>
        </p:txBody>
      </p:sp>
    </p:spTree>
    <p:extLst>
      <p:ext uri="{BB962C8B-B14F-4D97-AF65-F5344CB8AC3E}">
        <p14:creationId xmlns:p14="http://schemas.microsoft.com/office/powerpoint/2010/main" val="38830022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Selected topics</a:t>
            </a:r>
            <a:endParaRPr lang="en-US" sz="3200" dirty="0"/>
          </a:p>
        </p:txBody>
      </p:sp>
      <p:sp>
        <p:nvSpPr>
          <p:cNvPr id="3" name="Content Placeholder 2"/>
          <p:cNvSpPr>
            <a:spLocks noGrp="1"/>
          </p:cNvSpPr>
          <p:nvPr>
            <p:ph idx="1"/>
          </p:nvPr>
        </p:nvSpPr>
        <p:spPr/>
        <p:txBody>
          <a:bodyPr/>
          <a:lstStyle/>
          <a:p>
            <a:r>
              <a:rPr lang="en-US" dirty="0" smtClean="0"/>
              <a:t>The  vanishing center?</a:t>
            </a:r>
            <a:endParaRPr lang="en-US" dirty="0"/>
          </a:p>
          <a:p>
            <a:r>
              <a:rPr lang="en-US" dirty="0" smtClean="0"/>
              <a:t>Getting to grips with humanities texts</a:t>
            </a:r>
          </a:p>
          <a:p>
            <a:r>
              <a:rPr lang="en-US" dirty="0" smtClean="0"/>
              <a:t>Rethinking the targets of instruction</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xit" presetSubtype="0" fill="hold" grpId="1" nodeType="afterEffect">
                                  <p:stCondLst>
                                    <p:cond delay="0"/>
                                  </p:stCondLst>
                                  <p:childTnLst>
                                    <p:anim calcmode="lin" valueType="num">
                                      <p:cBhvr>
                                        <p:cTn id="6" dur="3000"/>
                                        <p:tgtEl>
                                          <p:spTgt spid="3">
                                            <p:txEl>
                                              <p:pRg st="0" end="0"/>
                                            </p:txEl>
                                          </p:spTgt>
                                        </p:tgtEl>
                                        <p:attrNameLst>
                                          <p:attrName>ppt_x</p:attrName>
                                        </p:attrNameLst>
                                      </p:cBhvr>
                                      <p:tavLst>
                                        <p:tav tm="0">
                                          <p:val>
                                            <p:strVal val="ppt_x"/>
                                          </p:val>
                                        </p:tav>
                                        <p:tav tm="100000">
                                          <p:val>
                                            <p:strVal val="ppt_x-.2"/>
                                          </p:val>
                                        </p:tav>
                                      </p:tavLst>
                                    </p:anim>
                                    <p:anim calcmode="lin" valueType="num">
                                      <p:cBhvr>
                                        <p:cTn id="7" dur="3000"/>
                                        <p:tgtEl>
                                          <p:spTgt spid="3">
                                            <p:txEl>
                                              <p:pRg st="0" end="0"/>
                                            </p:txEl>
                                          </p:spTgt>
                                        </p:tgtEl>
                                        <p:attrNameLst>
                                          <p:attrName>ppt_y</p:attrName>
                                        </p:attrNameLst>
                                      </p:cBhvr>
                                      <p:tavLst>
                                        <p:tav tm="0">
                                          <p:val>
                                            <p:strVal val="ppt_y"/>
                                          </p:val>
                                        </p:tav>
                                        <p:tav tm="100000">
                                          <p:val>
                                            <p:strVal val="ppt_y"/>
                                          </p:val>
                                        </p:tav>
                                      </p:tavLst>
                                    </p:anim>
                                    <p:animEffect transition="out" filter="fade">
                                      <p:cBhvr>
                                        <p:cTn id="8" dur="3000"/>
                                        <p:tgtEl>
                                          <p:spTgt spid="3">
                                            <p:txEl>
                                              <p:pRg st="0" end="0"/>
                                            </p:txEl>
                                          </p:spTgt>
                                        </p:tgtEl>
                                      </p:cBhvr>
                                    </p:animEffect>
                                    <p:set>
                                      <p:cBhvr>
                                        <p:cTn id="9" dur="1" fill="hold">
                                          <p:stCondLst>
                                            <p:cond delay="2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lIns="274320">
            <a:normAutofit/>
          </a:bodyPr>
          <a:lstStyle/>
          <a:p>
            <a:r>
              <a:rPr lang="en-US" sz="2400" dirty="0" smtClean="0"/>
              <a:t>Why do students need to develop skills to communicate with non-specialists?</a:t>
            </a:r>
            <a:endParaRPr lang="en-US" sz="2400" dirty="0"/>
          </a:p>
        </p:txBody>
      </p:sp>
      <p:sp>
        <p:nvSpPr>
          <p:cNvPr id="4" name="Content Placeholder 3"/>
          <p:cNvSpPr>
            <a:spLocks noGrp="1"/>
          </p:cNvSpPr>
          <p:nvPr>
            <p:ph idx="1"/>
          </p:nvPr>
        </p:nvSpPr>
        <p:spPr/>
        <p:txBody>
          <a:bodyPr>
            <a:normAutofit/>
          </a:bodyPr>
          <a:lstStyle/>
          <a:p>
            <a:r>
              <a:rPr lang="en-US" dirty="0" smtClean="0"/>
              <a:t>Not all students pursuing a Ph.D. are interested in academic careers.</a:t>
            </a:r>
          </a:p>
          <a:p>
            <a:r>
              <a:rPr lang="en-US" dirty="0" smtClean="0"/>
              <a:t>Professional Ph.D.s are becoming increasingly attractive to those interested in the public and private sectors.</a:t>
            </a:r>
          </a:p>
          <a:p>
            <a:endParaRPr lang="en-US" sz="1200" dirty="0" smtClean="0"/>
          </a:p>
          <a:p>
            <a:pPr lvl="1"/>
            <a:r>
              <a:rPr lang="en-US" dirty="0" smtClean="0"/>
              <a:t>Doctor of Economic Development (DED)</a:t>
            </a:r>
          </a:p>
          <a:p>
            <a:pPr lvl="1"/>
            <a:r>
              <a:rPr lang="en-US" dirty="0" smtClean="0"/>
              <a:t>Doctor of Public Administration (DPA)</a:t>
            </a:r>
          </a:p>
          <a:p>
            <a:pPr lvl="1"/>
            <a:r>
              <a:rPr lang="en-US" dirty="0" smtClean="0"/>
              <a:t>Doctor of Business Administration (DBA)</a:t>
            </a:r>
          </a:p>
          <a:p>
            <a:pPr lvl="1"/>
            <a:r>
              <a:rPr lang="en-US" dirty="0" smtClean="0"/>
              <a:t>Doctor of Audiology (D. Aud.) </a:t>
            </a:r>
          </a:p>
        </p:txBody>
      </p:sp>
    </p:spTree>
    <p:extLst>
      <p:ext uri="{BB962C8B-B14F-4D97-AF65-F5344CB8AC3E}">
        <p14:creationId xmlns:p14="http://schemas.microsoft.com/office/powerpoint/2010/main" val="3339410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lIns="274320">
            <a:normAutofit/>
          </a:bodyPr>
          <a:lstStyle/>
          <a:p>
            <a:r>
              <a:rPr lang="en-US" sz="2400" dirty="0" smtClean="0"/>
              <a:t>Why do students need to develop skills to communicate with non-specialists?</a:t>
            </a:r>
            <a:endParaRPr lang="en-US" sz="2400" dirty="0"/>
          </a:p>
        </p:txBody>
      </p:sp>
      <p:sp>
        <p:nvSpPr>
          <p:cNvPr id="4" name="Content Placeholder 3"/>
          <p:cNvSpPr>
            <a:spLocks noGrp="1"/>
          </p:cNvSpPr>
          <p:nvPr>
            <p:ph idx="1"/>
          </p:nvPr>
        </p:nvSpPr>
        <p:spPr/>
        <p:txBody>
          <a:bodyPr>
            <a:normAutofit lnSpcReduction="10000"/>
          </a:bodyPr>
          <a:lstStyle/>
          <a:p>
            <a:r>
              <a:rPr lang="en-US" dirty="0" smtClean="0"/>
              <a:t>Academics are increasingly being expected to be able to communicate with non-specialists.</a:t>
            </a:r>
          </a:p>
          <a:p>
            <a:pPr lvl="1"/>
            <a:endParaRPr lang="en-US" dirty="0" smtClean="0"/>
          </a:p>
          <a:p>
            <a:pPr lvl="1"/>
            <a:r>
              <a:rPr lang="en-US" dirty="0" smtClean="0"/>
              <a:t>Project summaries of a National Science Foundation grant proposal</a:t>
            </a:r>
          </a:p>
          <a:p>
            <a:pPr lvl="1"/>
            <a:r>
              <a:rPr lang="en-US" dirty="0" smtClean="0"/>
              <a:t>Sponsored research from non-government sources</a:t>
            </a:r>
          </a:p>
          <a:p>
            <a:pPr lvl="1"/>
            <a:r>
              <a:rPr lang="en-US" dirty="0" smtClean="0"/>
              <a:t>Communications with policy makers </a:t>
            </a:r>
          </a:p>
          <a:p>
            <a:pPr marL="349250" lvl="1" indent="0">
              <a:buNone/>
            </a:pPr>
            <a:r>
              <a:rPr lang="en-US" dirty="0"/>
              <a:t> </a:t>
            </a:r>
            <a:r>
              <a:rPr lang="en-US" dirty="0" smtClean="0"/>
              <a:t>     (or more likely their staff)</a:t>
            </a:r>
          </a:p>
          <a:p>
            <a:pPr lvl="1"/>
            <a:r>
              <a:rPr lang="en-US" dirty="0" smtClean="0"/>
              <a:t>Interdisciplinary research</a:t>
            </a:r>
          </a:p>
          <a:p>
            <a:pPr lvl="1"/>
            <a:r>
              <a:rPr lang="en-US" dirty="0" smtClean="0"/>
              <a:t>Research articles in journals that require a non-specialist abstract </a:t>
            </a:r>
          </a:p>
          <a:p>
            <a:endParaRPr lang="en-US" dirty="0"/>
          </a:p>
        </p:txBody>
      </p:sp>
    </p:spTree>
    <p:extLst>
      <p:ext uri="{BB962C8B-B14F-4D97-AF65-F5344CB8AC3E}">
        <p14:creationId xmlns:p14="http://schemas.microsoft.com/office/powerpoint/2010/main" val="463243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lIns="274320">
            <a:normAutofit/>
          </a:bodyPr>
          <a:lstStyle/>
          <a:p>
            <a:r>
              <a:rPr lang="en-US" sz="2400" dirty="0" smtClean="0"/>
              <a:t>Why do students need to develop skills to communicate with non-specialists?</a:t>
            </a:r>
            <a:endParaRPr lang="en-US" sz="2400" dirty="0"/>
          </a:p>
        </p:txBody>
      </p:sp>
      <p:sp>
        <p:nvSpPr>
          <p:cNvPr id="4" name="Content Placeholder 3"/>
          <p:cNvSpPr>
            <a:spLocks noGrp="1"/>
          </p:cNvSpPr>
          <p:nvPr>
            <p:ph idx="1"/>
          </p:nvPr>
        </p:nvSpPr>
        <p:spPr>
          <a:xfrm>
            <a:off x="457200" y="2595562"/>
            <a:ext cx="8267700" cy="3670767"/>
          </a:xfrm>
        </p:spPr>
        <p:txBody>
          <a:bodyPr>
            <a:normAutofit/>
          </a:bodyPr>
          <a:lstStyle/>
          <a:p>
            <a:pPr marL="0" indent="0">
              <a:buNone/>
            </a:pPr>
            <a:r>
              <a:rPr lang="en-US" dirty="0" err="1" smtClean="0"/>
              <a:t>Brecel</a:t>
            </a:r>
            <a:r>
              <a:rPr lang="en-US" dirty="0" smtClean="0"/>
              <a:t> </a:t>
            </a:r>
            <a:r>
              <a:rPr lang="en-US" dirty="0"/>
              <a:t>nicked the fourth frame then took the fifth with a run of 72. Walden had chances in the next but missed the last red and later failed on a thin cut on the final blue. When </a:t>
            </a:r>
            <a:r>
              <a:rPr lang="en-US" dirty="0" err="1"/>
              <a:t>Brecel</a:t>
            </a:r>
            <a:r>
              <a:rPr lang="en-US" dirty="0"/>
              <a:t> potted blue, pink and black, the momentum was firmly behind him. A </a:t>
            </a:r>
            <a:r>
              <a:rPr lang="en-US" dirty="0" err="1"/>
              <a:t>quickfire</a:t>
            </a:r>
            <a:r>
              <a:rPr lang="en-US" dirty="0"/>
              <a:t> break of 90 put him 4-3 </a:t>
            </a:r>
            <a:r>
              <a:rPr lang="en-US" dirty="0" smtClean="0"/>
              <a:t>ahead. Frame </a:t>
            </a:r>
            <a:r>
              <a:rPr lang="en-US" dirty="0"/>
              <a:t>eight came down to the last red, and a poor safety from </a:t>
            </a:r>
            <a:r>
              <a:rPr lang="en-US" dirty="0" err="1"/>
              <a:t>Brecel</a:t>
            </a:r>
            <a:r>
              <a:rPr lang="en-US" dirty="0"/>
              <a:t> appeared to give Walden the opportunity to force a decider. But he went in-off in potting the red, and </a:t>
            </a:r>
            <a:r>
              <a:rPr lang="en-US" dirty="0" err="1"/>
              <a:t>Brecel</a:t>
            </a:r>
            <a:r>
              <a:rPr lang="en-US" dirty="0"/>
              <a:t> cleared to the pink for victory</a:t>
            </a:r>
            <a:r>
              <a:rPr lang="en-US" dirty="0" smtClean="0"/>
              <a:t>.</a:t>
            </a:r>
          </a:p>
          <a:p>
            <a:pPr marL="0" indent="0">
              <a:buNone/>
            </a:pPr>
            <a:endParaRPr lang="en-US"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486400"/>
            <a:ext cx="3482975" cy="791845"/>
          </a:xfrm>
          <a:prstGeom prst="rect">
            <a:avLst/>
          </a:prstGeom>
          <a:noFill/>
          <a:ln>
            <a:noFill/>
          </a:ln>
        </p:spPr>
      </p:pic>
    </p:spTree>
    <p:extLst>
      <p:ext uri="{BB962C8B-B14F-4D97-AF65-F5344CB8AC3E}">
        <p14:creationId xmlns:p14="http://schemas.microsoft.com/office/powerpoint/2010/main" val="408255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274320">
            <a:noAutofit/>
          </a:bodyPr>
          <a:lstStyle/>
          <a:p>
            <a:r>
              <a:rPr lang="en-US" sz="2000" b="1" dirty="0"/>
              <a:t>Epigenetic Control of Expression of the Key Lineage Determining Factors PU.1 and RUNX1  in </a:t>
            </a:r>
            <a:r>
              <a:rPr lang="en-US" sz="2000" b="1" dirty="0" err="1"/>
              <a:t>Myelopoiesis</a:t>
            </a:r>
            <a:r>
              <a:rPr lang="en-US" sz="2000" b="1" dirty="0"/>
              <a:t> and Lineage Specification</a:t>
            </a:r>
            <a:r>
              <a:rPr lang="en-US" sz="2000" dirty="0"/>
              <a:t/>
            </a:r>
            <a:br>
              <a:rPr lang="en-US" sz="2000" dirty="0"/>
            </a:br>
            <a:endParaRPr lang="en-US" sz="2000" dirty="0"/>
          </a:p>
        </p:txBody>
      </p:sp>
      <p:sp>
        <p:nvSpPr>
          <p:cNvPr id="3" name="Content Placeholder 2"/>
          <p:cNvSpPr>
            <a:spLocks noGrp="1"/>
          </p:cNvSpPr>
          <p:nvPr>
            <p:ph idx="1"/>
          </p:nvPr>
        </p:nvSpPr>
        <p:spPr>
          <a:xfrm>
            <a:off x="381000" y="2286000"/>
            <a:ext cx="8343900" cy="3980329"/>
          </a:xfrm>
        </p:spPr>
        <p:txBody>
          <a:bodyPr>
            <a:normAutofit fontScale="92500" lnSpcReduction="10000"/>
          </a:bodyPr>
          <a:lstStyle/>
          <a:p>
            <a:pPr marL="0" indent="0">
              <a:buNone/>
            </a:pPr>
            <a:r>
              <a:rPr lang="en-US" b="1" dirty="0" smtClean="0"/>
              <a:t>Abstract</a:t>
            </a:r>
            <a:endParaRPr lang="en-US" dirty="0"/>
          </a:p>
          <a:p>
            <a:pPr marL="0" indent="0">
              <a:buNone/>
            </a:pPr>
            <a:r>
              <a:rPr lang="en-US" dirty="0" smtClean="0"/>
              <a:t>In </a:t>
            </a:r>
            <a:r>
              <a:rPr lang="en-US" dirty="0" err="1"/>
              <a:t>myelodysplastic</a:t>
            </a:r>
            <a:r>
              <a:rPr lang="en-US" dirty="0"/>
              <a:t> syndrome </a:t>
            </a:r>
            <a:r>
              <a:rPr lang="en-US" dirty="0" smtClean="0"/>
              <a:t>the generation </a:t>
            </a:r>
            <a:r>
              <a:rPr lang="en-US" dirty="0"/>
              <a:t>of two common hematopoietic progenitors, common myeloid progenitor (CMPs) and common lymphoid progenitors (CLMs), from hematopoietic stem cells is tightly regulated by a small group of key transcription factors such as PU.1 and RUNX1. Any changes in these key transcription factors will cause aberrant </a:t>
            </a:r>
            <a:r>
              <a:rPr lang="en-US" dirty="0" err="1"/>
              <a:t>myelopoiesis</a:t>
            </a:r>
            <a:r>
              <a:rPr lang="en-US" dirty="0"/>
              <a:t>, leading to </a:t>
            </a:r>
            <a:r>
              <a:rPr lang="en-US" dirty="0" err="1"/>
              <a:t>myelodysplastic</a:t>
            </a:r>
            <a:r>
              <a:rPr lang="en-US" dirty="0"/>
              <a:t> syndromes or leukemia. Recent clinical studies on </a:t>
            </a:r>
            <a:r>
              <a:rPr lang="en-US" dirty="0" err="1"/>
              <a:t>myelodysplastic</a:t>
            </a:r>
            <a:r>
              <a:rPr lang="en-US" dirty="0"/>
              <a:t> syndrome and leukemia have shown that epigenetic alterations play an important role in the pathogenesis of these hematopoietic malignancies. However, the epigenetic regulatory mechanisms that control expressions of PU.1 and RUNX1, the key myeloid lineage determining factors, are largely unknown. </a:t>
            </a:r>
            <a:r>
              <a:rPr lang="en-US" dirty="0" smtClean="0"/>
              <a:t> </a:t>
            </a:r>
            <a:endParaRPr lang="en-US" dirty="0"/>
          </a:p>
          <a:p>
            <a:pPr marL="0" indent="0">
              <a:buNone/>
            </a:pPr>
            <a:endParaRPr lang="en-US" dirty="0" smtClean="0"/>
          </a:p>
          <a:p>
            <a:pPr marL="0" indent="0">
              <a:buNone/>
            </a:pPr>
            <a:endParaRPr lang="en-US" dirty="0"/>
          </a:p>
          <a:p>
            <a:pPr marL="0" indent="0">
              <a:buNone/>
            </a:pPr>
            <a:endParaRPr lang="en-US" dirty="0"/>
          </a:p>
          <a:p>
            <a:endParaRPr lang="en-US" dirty="0"/>
          </a:p>
        </p:txBody>
      </p:sp>
      <p:sp>
        <p:nvSpPr>
          <p:cNvPr id="4" name="TextBox 3"/>
          <p:cNvSpPr txBox="1"/>
          <p:nvPr/>
        </p:nvSpPr>
        <p:spPr>
          <a:xfrm>
            <a:off x="5410200" y="6172200"/>
            <a:ext cx="2971800" cy="369332"/>
          </a:xfrm>
          <a:prstGeom prst="rect">
            <a:avLst/>
          </a:prstGeom>
          <a:noFill/>
        </p:spPr>
        <p:txBody>
          <a:bodyPr wrap="square" rtlCol="0">
            <a:spAutoFit/>
          </a:bodyPr>
          <a:lstStyle/>
          <a:p>
            <a:r>
              <a:rPr lang="en-US" dirty="0" smtClean="0"/>
              <a:t>The curse of knowledge</a:t>
            </a:r>
            <a:endParaRPr lang="en-US" dirty="0"/>
          </a:p>
        </p:txBody>
      </p:sp>
    </p:spTree>
    <p:extLst>
      <p:ext uri="{BB962C8B-B14F-4D97-AF65-F5344CB8AC3E}">
        <p14:creationId xmlns:p14="http://schemas.microsoft.com/office/powerpoint/2010/main" val="33972904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4">
                                            <p:txEl>
                                              <p:pRg st="0" end="0"/>
                                            </p:txEl>
                                          </p:spTgt>
                                        </p:tgtEl>
                                      </p:cBhvr>
                                      <p:by x="150000" y="150000"/>
                                    </p:animScale>
                                  </p:childTnLst>
                                </p:cTn>
                              </p:par>
                              <p:par>
                                <p:cTn id="11" presetID="3" presetClass="emph" presetSubtype="2" fill="hold" nodeType="withEffect">
                                  <p:stCondLst>
                                    <p:cond delay="0"/>
                                  </p:stCondLst>
                                  <p:childTnLst>
                                    <p:animClr clrSpc="rgb" dir="cw">
                                      <p:cBhvr override="childStyle">
                                        <p:cTn id="12" dur="2000" fill="hold"/>
                                        <p:tgtEl>
                                          <p:spTgt spid="4">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274320"/>
          <a:lstStyle/>
          <a:p>
            <a:r>
              <a:rPr lang="en-US" dirty="0" smtClean="0"/>
              <a:t>Considerations</a:t>
            </a:r>
            <a:endParaRPr lang="en-US" dirty="0"/>
          </a:p>
        </p:txBody>
      </p:sp>
      <p:sp>
        <p:nvSpPr>
          <p:cNvPr id="3" name="Content Placeholder 2"/>
          <p:cNvSpPr>
            <a:spLocks noGrp="1"/>
          </p:cNvSpPr>
          <p:nvPr>
            <p:ph idx="1"/>
          </p:nvPr>
        </p:nvSpPr>
        <p:spPr>
          <a:xfrm>
            <a:off x="304800" y="2362200"/>
            <a:ext cx="7610476" cy="3670767"/>
          </a:xfrm>
        </p:spPr>
        <p:txBody>
          <a:bodyPr/>
          <a:lstStyle/>
          <a:p>
            <a:pPr marL="190500" indent="0">
              <a:buNone/>
            </a:pPr>
            <a:r>
              <a:rPr lang="en-US" dirty="0"/>
              <a:t>An example from </a:t>
            </a:r>
            <a:r>
              <a:rPr lang="en-US" dirty="0" smtClean="0"/>
              <a:t>published research </a:t>
            </a:r>
            <a:endParaRPr lang="en-US" dirty="0"/>
          </a:p>
          <a:p>
            <a:pPr marL="190500" indent="0">
              <a:buNone/>
            </a:pPr>
            <a:r>
              <a:rPr lang="en-US" b="1" dirty="0"/>
              <a:t>Determining the Delamination Propensity of Pharmaceutical Glass Vials Using a Direct Stress Method</a:t>
            </a:r>
          </a:p>
          <a:p>
            <a:pPr marL="190500" indent="0">
              <a:buNone/>
            </a:pPr>
            <a:endParaRPr lang="en-US" b="1" dirty="0"/>
          </a:p>
          <a:p>
            <a:pPr marL="190500" indent="0">
              <a:buNone/>
            </a:pPr>
            <a:r>
              <a:rPr lang="en-US" dirty="0" err="1"/>
              <a:t>Sloey</a:t>
            </a:r>
            <a:r>
              <a:rPr lang="en-US" dirty="0"/>
              <a:t>, C., Gleason, C., &amp; Phillips, J. (2013). Determining the Delamination Propensity of Pharmaceutical Glass Vials Using a Direct Stress Method. </a:t>
            </a:r>
            <a:r>
              <a:rPr lang="en-US" i="1" dirty="0"/>
              <a:t>PDA Journal of Pharmaceutical Science and Technology</a:t>
            </a:r>
            <a:r>
              <a:rPr lang="en-US" dirty="0"/>
              <a:t>, </a:t>
            </a:r>
            <a:r>
              <a:rPr lang="en-US" i="1" dirty="0"/>
              <a:t>67</a:t>
            </a:r>
            <a:r>
              <a:rPr lang="en-US" dirty="0"/>
              <a:t>(1), 35-42.</a:t>
            </a:r>
          </a:p>
          <a:p>
            <a:endParaRPr lang="en-US" dirty="0"/>
          </a:p>
        </p:txBody>
      </p:sp>
    </p:spTree>
    <p:extLst>
      <p:ext uri="{BB962C8B-B14F-4D97-AF65-F5344CB8AC3E}">
        <p14:creationId xmlns:p14="http://schemas.microsoft.com/office/powerpoint/2010/main" val="35217018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667" y="185201"/>
            <a:ext cx="8586531" cy="6672799"/>
          </a:xfrm>
        </p:spPr>
        <p:txBody>
          <a:bodyPr>
            <a:normAutofit fontScale="70000" lnSpcReduction="20000"/>
          </a:bodyPr>
          <a:lstStyle/>
          <a:p>
            <a:pPr marL="0" indent="0">
              <a:buNone/>
            </a:pPr>
            <a:r>
              <a:rPr lang="en-US" sz="3300" b="1" dirty="0" smtClean="0"/>
              <a:t>EXPERT TO EXPERT</a:t>
            </a:r>
          </a:p>
          <a:p>
            <a:pPr marL="0" indent="0">
              <a:buNone/>
            </a:pPr>
            <a:endParaRPr lang="en-US" sz="3300" b="1" baseline="30000" dirty="0"/>
          </a:p>
          <a:p>
            <a:pPr marL="0" indent="0">
              <a:buNone/>
            </a:pPr>
            <a:r>
              <a:rPr lang="en-US" sz="3300" b="1" baseline="30000" dirty="0" smtClean="0"/>
              <a:t>1</a:t>
            </a:r>
            <a:r>
              <a:rPr lang="en-US" sz="3300" dirty="0" smtClean="0"/>
              <a:t>An accelerated lamellae formation (ALF) methodology has been developed to determine the delamination propensity and susceptibility of pharmaceutical glass vials. </a:t>
            </a:r>
            <a:r>
              <a:rPr lang="en-US" sz="3300" b="1" baseline="30000" dirty="0" smtClean="0"/>
              <a:t>2</a:t>
            </a:r>
            <a:r>
              <a:rPr lang="en-US" sz="3300" dirty="0" smtClean="0"/>
              <a:t>The ALF process consists of a vial wash and </a:t>
            </a:r>
            <a:r>
              <a:rPr lang="en-US" sz="3300" dirty="0" err="1" smtClean="0"/>
              <a:t>depyrogenation</a:t>
            </a:r>
            <a:r>
              <a:rPr lang="en-US" sz="3300" dirty="0" smtClean="0"/>
              <a:t> mimic procedure followed by stressing glass vials with 20 </a:t>
            </a:r>
            <a:r>
              <a:rPr lang="en-US" sz="3300" dirty="0" err="1" smtClean="0"/>
              <a:t>mM</a:t>
            </a:r>
            <a:r>
              <a:rPr lang="en-US" sz="3300" dirty="0" smtClean="0"/>
              <a:t> glycine pH 10.0 solution at 50 °C for 24 h and analyzing the resulting solutions by visual inspection for glass lamellae. </a:t>
            </a:r>
            <a:r>
              <a:rPr lang="en-US" sz="3300" b="1" baseline="30000" dirty="0" smtClean="0"/>
              <a:t>3</a:t>
            </a:r>
            <a:r>
              <a:rPr lang="en-US" sz="3300" dirty="0" smtClean="0"/>
              <a:t>ALF results demonstrate that while vial delamination propensity generally correlates with glass hydrolytic resistance, ALF is a more direct test of glass delamination propensity and is not affected by post-production vial washing that can affect results obtained using hydrolytic resistance tests. </a:t>
            </a:r>
            <a:r>
              <a:rPr lang="en-US" sz="3300" b="1" baseline="30000" dirty="0" smtClean="0"/>
              <a:t>4</a:t>
            </a:r>
            <a:r>
              <a:rPr lang="en-US" sz="3300" dirty="0" smtClean="0"/>
              <a:t>ALF can potentially be used by pharmaceutical companies to evaluate and screen incoming vial lots to minimize the risk of delamination during the shelf life of parenteral therapeutics, and by glass vial manufacturers to monitor and improve their vial manufacturing processes.</a:t>
            </a:r>
          </a:p>
          <a:p>
            <a:pPr marL="0" indent="0">
              <a:buNone/>
            </a:pPr>
            <a:endParaRPr lang="en-US" dirty="0" smtClean="0"/>
          </a:p>
          <a:p>
            <a:endParaRPr lang="en-US" dirty="0"/>
          </a:p>
        </p:txBody>
      </p:sp>
    </p:spTree>
    <p:extLst>
      <p:ext uri="{BB962C8B-B14F-4D97-AF65-F5344CB8AC3E}">
        <p14:creationId xmlns:p14="http://schemas.microsoft.com/office/powerpoint/2010/main" val="102803204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815" y="170348"/>
            <a:ext cx="8867842" cy="6480171"/>
          </a:xfrm>
        </p:spPr>
        <p:txBody>
          <a:bodyPr>
            <a:normAutofit fontScale="92500" lnSpcReduction="10000"/>
          </a:bodyPr>
          <a:lstStyle/>
          <a:p>
            <a:pPr marL="0" indent="0">
              <a:buNone/>
            </a:pPr>
            <a:r>
              <a:rPr lang="en-US" sz="2400" b="1" dirty="0" smtClean="0"/>
              <a:t>EXPERT TO NONEXPERT</a:t>
            </a:r>
          </a:p>
          <a:p>
            <a:pPr marL="0" indent="0">
              <a:buNone/>
            </a:pPr>
            <a:endParaRPr lang="en-US" sz="2400" b="1" dirty="0"/>
          </a:p>
          <a:p>
            <a:pPr marL="0" indent="0">
              <a:buNone/>
            </a:pPr>
            <a:r>
              <a:rPr lang="en-US" sz="2400" b="1" baseline="30000" dirty="0"/>
              <a:t>1</a:t>
            </a:r>
            <a:r>
              <a:rPr lang="en-US" sz="2400" dirty="0"/>
              <a:t>Glass flakes can sometimes appear in liquid pharmaceutical drugs contained in glass vials. </a:t>
            </a:r>
            <a:r>
              <a:rPr lang="en-US" sz="2400" b="1" baseline="30000" dirty="0"/>
              <a:t>2</a:t>
            </a:r>
            <a:r>
              <a:rPr lang="en-US" sz="2400" dirty="0"/>
              <a:t>These glass flakes are a result of several factors related to the glass vial production process, glass vial sterilization procedures, and the formulation of the liquid pharmaceutical drug. </a:t>
            </a:r>
            <a:r>
              <a:rPr lang="en-US" sz="2400" b="1" baseline="30000" dirty="0"/>
              <a:t>3</a:t>
            </a:r>
            <a:r>
              <a:rPr lang="en-US" sz="2400" dirty="0"/>
              <a:t>Vial testing is routinely done in order to select glass vials that are less likely to form glass flakes. </a:t>
            </a:r>
            <a:r>
              <a:rPr lang="en-US" sz="2400" b="1" baseline="30000" dirty="0"/>
              <a:t>4</a:t>
            </a:r>
            <a:r>
              <a:rPr lang="en-US" sz="2400" dirty="0"/>
              <a:t>The factors leading to the formation of glass flakes were studied and applied to a method designed to directly screen vials for their propensity to form glass flakes. </a:t>
            </a:r>
            <a:r>
              <a:rPr lang="en-US" sz="2400" b="1" baseline="30000" dirty="0"/>
              <a:t>5</a:t>
            </a:r>
            <a:r>
              <a:rPr lang="en-US" sz="2400" dirty="0"/>
              <a:t>The washing of vials followed immediately by sterilization at high temperatures was determined to be a critical factor in the formation of glass flakes. </a:t>
            </a:r>
            <a:r>
              <a:rPr lang="en-US" sz="2400" b="1" baseline="30000" dirty="0"/>
              <a:t>6</a:t>
            </a:r>
            <a:r>
              <a:rPr lang="en-US" sz="2400" dirty="0"/>
              <a:t>As a result, a laboratory mimic of this procedure was incorporated into the newly developed method for screening vials. </a:t>
            </a:r>
            <a:r>
              <a:rPr lang="en-US" sz="2400" b="1" baseline="30000" dirty="0"/>
              <a:t>7</a:t>
            </a:r>
            <a:r>
              <a:rPr lang="en-US" sz="2400" dirty="0"/>
              <a:t>This mimic procedure as well as robust accelerated incubation conditions and a sensitive visual inspection procedure are key aspects of this vial screening method.</a:t>
            </a:r>
          </a:p>
          <a:p>
            <a:pPr marL="0" indent="0">
              <a:buNone/>
            </a:pPr>
            <a:endParaRPr lang="en-US" sz="2400" b="1" dirty="0"/>
          </a:p>
        </p:txBody>
      </p:sp>
    </p:spTree>
    <p:extLst>
      <p:ext uri="{BB962C8B-B14F-4D97-AF65-F5344CB8AC3E}">
        <p14:creationId xmlns:p14="http://schemas.microsoft.com/office/powerpoint/2010/main" val="402334766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913813" cy="914400"/>
          </a:xfrm>
        </p:spPr>
        <p:txBody>
          <a:bodyPr lIns="274320">
            <a:noAutofit/>
          </a:bodyPr>
          <a:lstStyle/>
          <a:p>
            <a:r>
              <a:rPr lang="en-US" sz="2800" dirty="0" smtClean="0"/>
              <a:t/>
            </a:r>
            <a:br>
              <a:rPr lang="en-US" sz="2800" dirty="0" smtClean="0"/>
            </a:br>
            <a:r>
              <a:rPr lang="en-US" sz="2800" dirty="0" smtClean="0"/>
              <a:t>The challenge of vocabulary: verbs</a:t>
            </a:r>
            <a:br>
              <a:rPr lang="en-US" sz="2800" dirty="0" smtClean="0"/>
            </a:br>
            <a:r>
              <a:rPr lang="en-US" sz="1400" dirty="0" smtClean="0"/>
              <a:t>Somerville</a:t>
            </a:r>
            <a:r>
              <a:rPr lang="en-US" sz="1400" dirty="0"/>
              <a:t>, R. C., &amp; </a:t>
            </a:r>
            <a:r>
              <a:rPr lang="en-US" sz="1400" dirty="0" err="1"/>
              <a:t>Hassol</a:t>
            </a:r>
            <a:r>
              <a:rPr lang="en-US" sz="1400" dirty="0"/>
              <a:t>, S. J. (2011). </a:t>
            </a:r>
            <a:r>
              <a:rPr lang="en-US" sz="1400" dirty="0" smtClean="0"/>
              <a:t>The </a:t>
            </a:r>
            <a:r>
              <a:rPr lang="en-US" sz="1400" dirty="0"/>
              <a:t>science of climate change. </a:t>
            </a:r>
            <a:r>
              <a:rPr lang="en-US" sz="1400" i="1" dirty="0"/>
              <a:t>Phys. Today, 64</a:t>
            </a:r>
            <a:r>
              <a:rPr lang="en-US" sz="1400" dirty="0"/>
              <a:t>(10), 48. </a:t>
            </a:r>
            <a:br>
              <a:rPr lang="en-US" sz="1400" dirty="0"/>
            </a:br>
            <a:r>
              <a:rPr lang="en-US" sz="1400" dirty="0" smtClean="0"/>
              <a:t/>
            </a:r>
            <a:br>
              <a:rPr lang="en-US" sz="1400" dirty="0" smtClean="0"/>
            </a:br>
            <a:endParaRPr lang="en-US"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7349694"/>
              </p:ext>
            </p:extLst>
          </p:nvPr>
        </p:nvGraphicFramePr>
        <p:xfrm>
          <a:off x="304800" y="1676400"/>
          <a:ext cx="8534400" cy="4536757"/>
        </p:xfrm>
        <a:graphic>
          <a:graphicData uri="http://schemas.openxmlformats.org/drawingml/2006/table">
            <a:tbl>
              <a:tblPr firstRow="1" bandRow="1">
                <a:tableStyleId>{5C22544A-7EE6-4342-B048-85BDC9FD1C3A}</a:tableStyleId>
              </a:tblPr>
              <a:tblGrid>
                <a:gridCol w="2057400"/>
                <a:gridCol w="3276600"/>
                <a:gridCol w="3200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Scientific term</a:t>
                      </a:r>
                    </a:p>
                  </a:txBody>
                  <a:tcPr/>
                </a:tc>
                <a:tc>
                  <a:txBody>
                    <a:bodyPr/>
                    <a:lstStyle/>
                    <a:p>
                      <a:r>
                        <a:rPr lang="en-US" dirty="0" err="1" smtClean="0"/>
                        <a:t>Nonexpert</a:t>
                      </a:r>
                      <a:r>
                        <a:rPr lang="en-US" dirty="0" smtClean="0"/>
                        <a:t> understanding?</a:t>
                      </a:r>
                      <a:endParaRPr lang="en-US" dirty="0"/>
                    </a:p>
                  </a:txBody>
                  <a:tcPr/>
                </a:tc>
                <a:tc>
                  <a:txBody>
                    <a:bodyPr/>
                    <a:lstStyle/>
                    <a:p>
                      <a:r>
                        <a:rPr lang="en-US" dirty="0" smtClean="0"/>
                        <a:t>Alternatives</a:t>
                      </a:r>
                      <a:endParaRPr lang="en-US" dirty="0"/>
                    </a:p>
                  </a:txBody>
                  <a:tcPr/>
                </a:tc>
              </a:tr>
              <a:tr h="421957">
                <a:tc>
                  <a:txBody>
                    <a:bodyPr/>
                    <a:lstStyle/>
                    <a:p>
                      <a:pPr marL="0" marR="0">
                        <a:spcBef>
                          <a:spcPts val="0"/>
                        </a:spcBef>
                        <a:spcAft>
                          <a:spcPts val="0"/>
                        </a:spcAft>
                      </a:pPr>
                      <a:r>
                        <a:rPr lang="en-US" sz="1600" dirty="0">
                          <a:effectLst/>
                          <a:latin typeface="Arial"/>
                          <a:ea typeface="Times New Roman"/>
                          <a:cs typeface="Arial"/>
                        </a:rPr>
                        <a:t> </a:t>
                      </a:r>
                      <a:r>
                        <a:rPr lang="en-US" sz="1600" dirty="0" smtClean="0">
                          <a:solidFill>
                            <a:srgbClr val="4F4D56"/>
                          </a:solidFill>
                          <a:effectLst/>
                          <a:latin typeface="Arial"/>
                          <a:ea typeface="Calibri"/>
                          <a:cs typeface="Arial"/>
                        </a:rPr>
                        <a:t>enhance</a:t>
                      </a:r>
                      <a:endParaRPr lang="en-US" sz="1600" dirty="0">
                        <a:effectLst/>
                        <a:latin typeface="Arial"/>
                        <a:ea typeface="Calibri"/>
                        <a:cs typeface="Arial"/>
                      </a:endParaRPr>
                    </a:p>
                  </a:txBody>
                  <a:tcPr marL="0" marR="0" marT="0" marB="0"/>
                </a:tc>
                <a:tc>
                  <a:txBody>
                    <a:bodyPr/>
                    <a:lstStyle/>
                    <a:p>
                      <a:pPr marL="114300" marR="0" indent="0">
                        <a:spcBef>
                          <a:spcPts val="0"/>
                        </a:spcBef>
                        <a:spcAft>
                          <a:spcPts val="0"/>
                        </a:spcAft>
                      </a:pPr>
                      <a:r>
                        <a:rPr lang="en-US" sz="1600" dirty="0">
                          <a:solidFill>
                            <a:schemeClr val="tx1"/>
                          </a:solidFill>
                          <a:effectLst/>
                          <a:latin typeface="Arial"/>
                          <a:ea typeface="Times New Roman"/>
                          <a:cs typeface="Arial"/>
                        </a:rPr>
                        <a:t> </a:t>
                      </a:r>
                      <a:r>
                        <a:rPr lang="en-US" sz="1600" dirty="0" smtClean="0">
                          <a:solidFill>
                            <a:schemeClr val="tx1"/>
                          </a:solidFill>
                          <a:effectLst/>
                          <a:latin typeface="Arial"/>
                          <a:ea typeface="Calibri"/>
                          <a:cs typeface="Arial"/>
                        </a:rPr>
                        <a:t>improve</a:t>
                      </a:r>
                      <a:endParaRPr lang="en-US" sz="1600" dirty="0">
                        <a:solidFill>
                          <a:schemeClr val="tx1"/>
                        </a:solidFill>
                        <a:effectLst/>
                        <a:latin typeface="Arial"/>
                        <a:ea typeface="Calibri"/>
                        <a:cs typeface="Arial"/>
                      </a:endParaRPr>
                    </a:p>
                  </a:txBody>
                  <a:tcPr marL="0" marR="0" marT="0" marB="0"/>
                </a:tc>
                <a:tc>
                  <a:txBody>
                    <a:bodyPr/>
                    <a:lstStyle/>
                    <a:p>
                      <a:pPr marL="114300" marR="0" indent="0">
                        <a:spcBef>
                          <a:spcPts val="0"/>
                        </a:spcBef>
                        <a:spcAft>
                          <a:spcPts val="0"/>
                        </a:spcAft>
                      </a:pPr>
                      <a:r>
                        <a:rPr lang="en-US" sz="1600" dirty="0" smtClean="0">
                          <a:solidFill>
                            <a:schemeClr val="tx1"/>
                          </a:solidFill>
                          <a:effectLst/>
                          <a:latin typeface="Arial"/>
                          <a:ea typeface="Calibri"/>
                          <a:cs typeface="Arial"/>
                        </a:rPr>
                        <a:t>intensify</a:t>
                      </a:r>
                      <a:r>
                        <a:rPr lang="en-US" sz="1600" dirty="0">
                          <a:solidFill>
                            <a:schemeClr val="tx1"/>
                          </a:solidFill>
                          <a:effectLst/>
                          <a:latin typeface="Arial"/>
                          <a:ea typeface="Calibri"/>
                          <a:cs typeface="Arial"/>
                        </a:rPr>
                        <a:t>,</a:t>
                      </a:r>
                      <a:r>
                        <a:rPr lang="en-US" sz="1600" spc="115" dirty="0">
                          <a:solidFill>
                            <a:schemeClr val="tx1"/>
                          </a:solidFill>
                          <a:effectLst/>
                          <a:latin typeface="Arial"/>
                          <a:ea typeface="Calibri"/>
                          <a:cs typeface="Arial"/>
                        </a:rPr>
                        <a:t> </a:t>
                      </a:r>
                      <a:r>
                        <a:rPr lang="en-US" sz="1600" dirty="0">
                          <a:solidFill>
                            <a:schemeClr val="tx1"/>
                          </a:solidFill>
                          <a:effectLst/>
                          <a:latin typeface="Arial"/>
                          <a:ea typeface="Calibri"/>
                          <a:cs typeface="Arial"/>
                        </a:rPr>
                        <a:t>increase</a:t>
                      </a:r>
                    </a:p>
                  </a:txBody>
                  <a:tcPr marL="0" marR="0" marT="0" marB="0"/>
                </a:tc>
              </a:tr>
              <a:tr h="370840">
                <a:tc>
                  <a:txBody>
                    <a:bodyPr/>
                    <a:lstStyle/>
                    <a:p>
                      <a:pPr marL="67945" marR="0">
                        <a:spcBef>
                          <a:spcPts val="515"/>
                        </a:spcBef>
                        <a:spcAft>
                          <a:spcPts val="0"/>
                        </a:spcAft>
                      </a:pPr>
                      <a:r>
                        <a:rPr lang="en-US" sz="1600">
                          <a:solidFill>
                            <a:srgbClr val="443B41"/>
                          </a:solidFill>
                          <a:effectLst/>
                          <a:latin typeface="Arial"/>
                          <a:ea typeface="Calibri"/>
                          <a:cs typeface="Arial"/>
                        </a:rPr>
                        <a:t>aerosol</a:t>
                      </a:r>
                      <a:endParaRPr lang="en-US" sz="1600">
                        <a:effectLst/>
                        <a:latin typeface="Arial"/>
                        <a:ea typeface="Calibri"/>
                        <a:cs typeface="Arial"/>
                      </a:endParaRPr>
                    </a:p>
                  </a:txBody>
                  <a:tcPr marL="0" marR="0" marT="0" marB="0"/>
                </a:tc>
                <a:tc>
                  <a:txBody>
                    <a:bodyPr/>
                    <a:lstStyle/>
                    <a:p>
                      <a:pPr marL="135890" marR="0">
                        <a:spcBef>
                          <a:spcPts val="515"/>
                        </a:spcBef>
                        <a:spcAft>
                          <a:spcPts val="0"/>
                        </a:spcAft>
                      </a:pPr>
                      <a:r>
                        <a:rPr lang="en-US" sz="1600" dirty="0">
                          <a:solidFill>
                            <a:schemeClr val="tx1"/>
                          </a:solidFill>
                          <a:effectLst/>
                          <a:latin typeface="Arial"/>
                          <a:ea typeface="Calibri"/>
                          <a:cs typeface="Arial"/>
                        </a:rPr>
                        <a:t>spray can</a:t>
                      </a:r>
                    </a:p>
                  </a:txBody>
                  <a:tcPr marL="0" marR="0" marT="0" marB="0"/>
                </a:tc>
                <a:tc>
                  <a:txBody>
                    <a:bodyPr/>
                    <a:lstStyle/>
                    <a:p>
                      <a:pPr marL="141605" marR="0">
                        <a:spcBef>
                          <a:spcPts val="490"/>
                        </a:spcBef>
                        <a:spcAft>
                          <a:spcPts val="0"/>
                        </a:spcAft>
                      </a:pPr>
                      <a:r>
                        <a:rPr lang="en-US" sz="1600" dirty="0" smtClean="0">
                          <a:solidFill>
                            <a:schemeClr val="tx1"/>
                          </a:solidFill>
                          <a:effectLst/>
                          <a:latin typeface="Arial"/>
                          <a:ea typeface="Calibri"/>
                          <a:cs typeface="Arial"/>
                        </a:rPr>
                        <a:t>tiny</a:t>
                      </a:r>
                      <a:r>
                        <a:rPr lang="en-US" sz="1600" spc="15"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particle in the atmosphere</a:t>
                      </a:r>
                      <a:endParaRPr lang="en-US" sz="1600" dirty="0">
                        <a:solidFill>
                          <a:schemeClr val="tx1"/>
                        </a:solidFill>
                        <a:effectLst/>
                        <a:latin typeface="Arial"/>
                        <a:ea typeface="Calibri"/>
                        <a:cs typeface="Arial"/>
                      </a:endParaRPr>
                    </a:p>
                  </a:txBody>
                  <a:tcPr marL="0" marR="0" marT="0" marB="0"/>
                </a:tc>
              </a:tr>
              <a:tr h="370840">
                <a:tc>
                  <a:txBody>
                    <a:bodyPr/>
                    <a:lstStyle/>
                    <a:p>
                      <a:pPr marL="76200" marR="0">
                        <a:spcBef>
                          <a:spcPts val="515"/>
                        </a:spcBef>
                        <a:spcAft>
                          <a:spcPts val="0"/>
                        </a:spcAft>
                      </a:pPr>
                      <a:r>
                        <a:rPr lang="en-US" sz="1600">
                          <a:solidFill>
                            <a:srgbClr val="443B41"/>
                          </a:solidFill>
                          <a:effectLst/>
                          <a:latin typeface="Arial"/>
                          <a:ea typeface="Calibri"/>
                          <a:cs typeface="Arial"/>
                        </a:rPr>
                        <a:t>positive</a:t>
                      </a:r>
                      <a:r>
                        <a:rPr lang="en-US" sz="1600" spc="20">
                          <a:solidFill>
                            <a:srgbClr val="443B41"/>
                          </a:solidFill>
                          <a:effectLst/>
                          <a:latin typeface="Arial"/>
                          <a:ea typeface="Calibri"/>
                          <a:cs typeface="Arial"/>
                        </a:rPr>
                        <a:t> </a:t>
                      </a:r>
                      <a:r>
                        <a:rPr lang="en-US" sz="1600">
                          <a:solidFill>
                            <a:srgbClr val="443B41"/>
                          </a:solidFill>
                          <a:effectLst/>
                          <a:latin typeface="Arial"/>
                          <a:ea typeface="Calibri"/>
                          <a:cs typeface="Arial"/>
                        </a:rPr>
                        <a:t>trend</a:t>
                      </a:r>
                      <a:endParaRPr lang="en-US" sz="1600">
                        <a:effectLst/>
                        <a:latin typeface="Arial"/>
                        <a:ea typeface="Calibri"/>
                        <a:cs typeface="Arial"/>
                      </a:endParaRPr>
                    </a:p>
                  </a:txBody>
                  <a:tcPr marL="0" marR="0" marT="0" marB="0"/>
                </a:tc>
                <a:tc>
                  <a:txBody>
                    <a:bodyPr/>
                    <a:lstStyle/>
                    <a:p>
                      <a:pPr marL="135890" marR="0">
                        <a:spcBef>
                          <a:spcPts val="515"/>
                        </a:spcBef>
                        <a:spcAft>
                          <a:spcPts val="0"/>
                        </a:spcAft>
                      </a:pPr>
                      <a:r>
                        <a:rPr lang="en-US" sz="1600">
                          <a:solidFill>
                            <a:schemeClr val="tx1"/>
                          </a:solidFill>
                          <a:effectLst/>
                          <a:latin typeface="Arial"/>
                          <a:ea typeface="Calibri"/>
                          <a:cs typeface="Arial"/>
                        </a:rPr>
                        <a:t>good</a:t>
                      </a:r>
                      <a:r>
                        <a:rPr lang="en-US" sz="1600" spc="-155">
                          <a:solidFill>
                            <a:schemeClr val="tx1"/>
                          </a:solidFill>
                          <a:effectLst/>
                          <a:latin typeface="Arial"/>
                          <a:ea typeface="Calibri"/>
                          <a:cs typeface="Arial"/>
                        </a:rPr>
                        <a:t> </a:t>
                      </a:r>
                      <a:r>
                        <a:rPr lang="en-US" sz="1600">
                          <a:solidFill>
                            <a:schemeClr val="tx1"/>
                          </a:solidFill>
                          <a:effectLst/>
                          <a:latin typeface="Arial"/>
                          <a:ea typeface="Calibri"/>
                          <a:cs typeface="Arial"/>
                        </a:rPr>
                        <a:t>trend</a:t>
                      </a:r>
                    </a:p>
                  </a:txBody>
                  <a:tcPr marL="0" marR="0" marT="0" marB="0"/>
                </a:tc>
                <a:tc>
                  <a:txBody>
                    <a:bodyPr/>
                    <a:lstStyle/>
                    <a:p>
                      <a:pPr marL="149860" marR="0">
                        <a:spcBef>
                          <a:spcPts val="490"/>
                        </a:spcBef>
                        <a:spcAft>
                          <a:spcPts val="0"/>
                        </a:spcAft>
                      </a:pPr>
                      <a:r>
                        <a:rPr lang="en-US" sz="1600" dirty="0">
                          <a:solidFill>
                            <a:schemeClr val="tx1"/>
                          </a:solidFill>
                          <a:effectLst/>
                          <a:latin typeface="Arial"/>
                          <a:ea typeface="Calibri"/>
                          <a:cs typeface="Arial"/>
                        </a:rPr>
                        <a:t>upward</a:t>
                      </a:r>
                      <a:r>
                        <a:rPr lang="en-US" sz="1600" spc="155" dirty="0">
                          <a:solidFill>
                            <a:schemeClr val="tx1"/>
                          </a:solidFill>
                          <a:effectLst/>
                          <a:latin typeface="Arial"/>
                          <a:ea typeface="Calibri"/>
                          <a:cs typeface="Arial"/>
                        </a:rPr>
                        <a:t> </a:t>
                      </a:r>
                      <a:r>
                        <a:rPr lang="en-US" sz="1600" dirty="0">
                          <a:solidFill>
                            <a:schemeClr val="tx1"/>
                          </a:solidFill>
                          <a:effectLst/>
                          <a:latin typeface="Arial"/>
                          <a:ea typeface="Calibri"/>
                          <a:cs typeface="Arial"/>
                        </a:rPr>
                        <a:t>trend</a:t>
                      </a:r>
                    </a:p>
                  </a:txBody>
                  <a:tcPr marL="0" marR="0" marT="0" marB="0"/>
                </a:tc>
              </a:tr>
              <a:tr h="370840">
                <a:tc>
                  <a:txBody>
                    <a:bodyPr/>
                    <a:lstStyle/>
                    <a:p>
                      <a:pPr marL="71120" marR="0">
                        <a:spcBef>
                          <a:spcPts val="515"/>
                        </a:spcBef>
                        <a:spcAft>
                          <a:spcPts val="0"/>
                        </a:spcAft>
                      </a:pPr>
                      <a:r>
                        <a:rPr lang="en-US" sz="1600">
                          <a:solidFill>
                            <a:srgbClr val="443B41"/>
                          </a:solidFill>
                          <a:effectLst/>
                          <a:latin typeface="Arial"/>
                          <a:ea typeface="Calibri"/>
                          <a:cs typeface="Arial"/>
                        </a:rPr>
                        <a:t>theory</a:t>
                      </a:r>
                      <a:endParaRPr lang="en-US" sz="1600">
                        <a:effectLst/>
                        <a:latin typeface="Arial"/>
                        <a:ea typeface="Calibri"/>
                        <a:cs typeface="Arial"/>
                      </a:endParaRPr>
                    </a:p>
                  </a:txBody>
                  <a:tcPr marL="0" marR="0" marT="0" marB="0"/>
                </a:tc>
                <a:tc>
                  <a:txBody>
                    <a:bodyPr/>
                    <a:lstStyle/>
                    <a:p>
                      <a:pPr marL="140970" marR="0">
                        <a:spcBef>
                          <a:spcPts val="515"/>
                        </a:spcBef>
                        <a:spcAft>
                          <a:spcPts val="0"/>
                        </a:spcAft>
                      </a:pPr>
                      <a:r>
                        <a:rPr lang="en-US" sz="1600">
                          <a:solidFill>
                            <a:schemeClr val="tx1"/>
                          </a:solidFill>
                          <a:effectLst/>
                          <a:latin typeface="Arial"/>
                          <a:ea typeface="Calibri"/>
                          <a:cs typeface="Arial"/>
                        </a:rPr>
                        <a:t>hunch,</a:t>
                      </a:r>
                      <a:r>
                        <a:rPr lang="en-US" sz="1600" spc="-225">
                          <a:solidFill>
                            <a:schemeClr val="tx1"/>
                          </a:solidFill>
                          <a:effectLst/>
                          <a:latin typeface="Arial"/>
                          <a:ea typeface="Calibri"/>
                          <a:cs typeface="Arial"/>
                        </a:rPr>
                        <a:t> </a:t>
                      </a:r>
                      <a:r>
                        <a:rPr lang="en-US" sz="1600">
                          <a:solidFill>
                            <a:schemeClr val="tx1"/>
                          </a:solidFill>
                          <a:effectLst/>
                          <a:latin typeface="Arial"/>
                          <a:ea typeface="Calibri"/>
                          <a:cs typeface="Arial"/>
                        </a:rPr>
                        <a:t>speculation</a:t>
                      </a:r>
                    </a:p>
                  </a:txBody>
                  <a:tcPr marL="0" marR="0" marT="0" marB="0"/>
                </a:tc>
                <a:tc>
                  <a:txBody>
                    <a:bodyPr/>
                    <a:lstStyle/>
                    <a:p>
                      <a:pPr marL="147320" marR="0">
                        <a:spcBef>
                          <a:spcPts val="490"/>
                        </a:spcBef>
                        <a:spcAft>
                          <a:spcPts val="0"/>
                        </a:spcAft>
                      </a:pPr>
                      <a:r>
                        <a:rPr lang="en-US" sz="1600" dirty="0">
                          <a:solidFill>
                            <a:schemeClr val="tx1"/>
                          </a:solidFill>
                          <a:effectLst/>
                          <a:latin typeface="Arial"/>
                          <a:ea typeface="Calibri"/>
                          <a:cs typeface="Arial"/>
                        </a:rPr>
                        <a:t>scientific</a:t>
                      </a:r>
                      <a:r>
                        <a:rPr lang="en-US" sz="1600" spc="-60" dirty="0">
                          <a:solidFill>
                            <a:schemeClr val="tx1"/>
                          </a:solidFill>
                          <a:effectLst/>
                          <a:latin typeface="Arial"/>
                          <a:ea typeface="Calibri"/>
                          <a:cs typeface="Arial"/>
                        </a:rPr>
                        <a:t> </a:t>
                      </a:r>
                      <a:r>
                        <a:rPr lang="en-US" sz="1600" dirty="0">
                          <a:solidFill>
                            <a:schemeClr val="tx1"/>
                          </a:solidFill>
                          <a:effectLst/>
                          <a:latin typeface="Arial"/>
                          <a:ea typeface="Calibri"/>
                          <a:cs typeface="Arial"/>
                        </a:rPr>
                        <a:t>understanding</a:t>
                      </a:r>
                    </a:p>
                  </a:txBody>
                  <a:tcPr marL="0" marR="0" marT="0" marB="0"/>
                </a:tc>
              </a:tr>
              <a:tr h="370840">
                <a:tc>
                  <a:txBody>
                    <a:bodyPr/>
                    <a:lstStyle/>
                    <a:p>
                      <a:pPr marL="81915" marR="0">
                        <a:spcBef>
                          <a:spcPts val="490"/>
                        </a:spcBef>
                        <a:spcAft>
                          <a:spcPts val="0"/>
                        </a:spcAft>
                      </a:pPr>
                      <a:r>
                        <a:rPr lang="en-US" sz="1600" dirty="0">
                          <a:solidFill>
                            <a:srgbClr val="443B41"/>
                          </a:solidFill>
                          <a:effectLst/>
                          <a:latin typeface="Arial"/>
                          <a:ea typeface="Calibri"/>
                          <a:cs typeface="Arial"/>
                        </a:rPr>
                        <a:t>uncertainty</a:t>
                      </a:r>
                      <a:endParaRPr lang="en-US" sz="1600" dirty="0">
                        <a:effectLst/>
                        <a:latin typeface="Arial"/>
                        <a:ea typeface="Calibri"/>
                        <a:cs typeface="Arial"/>
                      </a:endParaRPr>
                    </a:p>
                  </a:txBody>
                  <a:tcPr marL="0" marR="0" marT="0" marB="0"/>
                </a:tc>
                <a:tc>
                  <a:txBody>
                    <a:bodyPr/>
                    <a:lstStyle/>
                    <a:p>
                      <a:pPr marL="138430" marR="0">
                        <a:spcBef>
                          <a:spcPts val="515"/>
                        </a:spcBef>
                        <a:spcAft>
                          <a:spcPts val="0"/>
                        </a:spcAft>
                      </a:pPr>
                      <a:r>
                        <a:rPr lang="en-US" sz="1600" dirty="0" smtClean="0">
                          <a:solidFill>
                            <a:schemeClr val="tx1"/>
                          </a:solidFill>
                          <a:effectLst/>
                          <a:latin typeface="Arial"/>
                          <a:ea typeface="Calibri"/>
                          <a:cs typeface="Arial"/>
                        </a:rPr>
                        <a:t>being unsure,</a:t>
                      </a:r>
                      <a:r>
                        <a:rPr lang="en-US" sz="1600" baseline="0"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a lack of knowing</a:t>
                      </a:r>
                      <a:endParaRPr lang="en-US" sz="1600" dirty="0">
                        <a:solidFill>
                          <a:schemeClr val="tx1"/>
                        </a:solidFill>
                        <a:effectLst/>
                        <a:latin typeface="Arial"/>
                        <a:ea typeface="Calibri"/>
                        <a:cs typeface="Arial"/>
                      </a:endParaRPr>
                    </a:p>
                  </a:txBody>
                  <a:tcPr marL="0" marR="0" marT="0" marB="0"/>
                </a:tc>
                <a:tc>
                  <a:txBody>
                    <a:bodyPr/>
                    <a:lstStyle/>
                    <a:p>
                      <a:pPr marL="152400" marR="0">
                        <a:spcBef>
                          <a:spcPts val="490"/>
                        </a:spcBef>
                        <a:spcAft>
                          <a:spcPts val="0"/>
                        </a:spcAft>
                      </a:pPr>
                      <a:r>
                        <a:rPr lang="en-US" sz="1600" dirty="0">
                          <a:solidFill>
                            <a:schemeClr val="tx1"/>
                          </a:solidFill>
                          <a:effectLst/>
                          <a:latin typeface="Arial"/>
                          <a:ea typeface="Calibri"/>
                          <a:cs typeface="Arial"/>
                        </a:rPr>
                        <a:t>range</a:t>
                      </a:r>
                    </a:p>
                  </a:txBody>
                  <a:tcPr marL="0" marR="0" marT="0" marB="0"/>
                </a:tc>
              </a:tr>
              <a:tr h="370840">
                <a:tc>
                  <a:txBody>
                    <a:bodyPr/>
                    <a:lstStyle/>
                    <a:p>
                      <a:pPr marL="81915" marR="0" indent="-5715">
                        <a:spcBef>
                          <a:spcPts val="490"/>
                        </a:spcBef>
                        <a:spcAft>
                          <a:spcPts val="0"/>
                        </a:spcAft>
                      </a:pPr>
                      <a:r>
                        <a:rPr lang="en-US" sz="1600" dirty="0" smtClean="0">
                          <a:solidFill>
                            <a:srgbClr val="4F4D56"/>
                          </a:solidFill>
                          <a:effectLst/>
                          <a:latin typeface="Arial"/>
                          <a:ea typeface="Calibri"/>
                          <a:cs typeface="Arial"/>
                        </a:rPr>
                        <a:t>error</a:t>
                      </a:r>
                      <a:endParaRPr lang="en-US" sz="1600" dirty="0">
                        <a:effectLst/>
                        <a:latin typeface="Arial"/>
                        <a:ea typeface="Calibri"/>
                        <a:cs typeface="Arial"/>
                      </a:endParaRPr>
                    </a:p>
                  </a:txBody>
                  <a:tcPr marL="0" marR="0" marT="0" marB="0"/>
                </a:tc>
                <a:tc>
                  <a:txBody>
                    <a:bodyPr/>
                    <a:lstStyle/>
                    <a:p>
                      <a:pPr marL="131763" marR="0" indent="4763">
                        <a:spcBef>
                          <a:spcPts val="515"/>
                        </a:spcBef>
                        <a:spcAft>
                          <a:spcPts val="0"/>
                        </a:spcAft>
                      </a:pPr>
                      <a:r>
                        <a:rPr lang="en-US" sz="1600" dirty="0" smtClean="0">
                          <a:solidFill>
                            <a:schemeClr val="tx1"/>
                          </a:solidFill>
                          <a:effectLst/>
                          <a:latin typeface="Arial"/>
                          <a:ea typeface="Calibri"/>
                          <a:cs typeface="Arial"/>
                        </a:rPr>
                        <a:t>a</a:t>
                      </a:r>
                      <a:r>
                        <a:rPr lang="en-US" sz="1600" baseline="0"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mistake, something </a:t>
                      </a:r>
                      <a:r>
                        <a:rPr lang="en-US" sz="1600" spc="-130"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wrong</a:t>
                      </a:r>
                      <a:r>
                        <a:rPr lang="en-US" sz="1600" baseline="0" dirty="0" smtClean="0">
                          <a:solidFill>
                            <a:schemeClr val="tx1"/>
                          </a:solidFill>
                          <a:effectLst/>
                          <a:latin typeface="Arial"/>
                          <a:ea typeface="Calibri"/>
                          <a:cs typeface="Arial"/>
                        </a:rPr>
                        <a:t> or</a:t>
                      </a:r>
                      <a:r>
                        <a:rPr lang="en-US" sz="1600" spc="-25"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incorrect</a:t>
                      </a:r>
                      <a:endParaRPr lang="en-US" sz="1600" dirty="0">
                        <a:solidFill>
                          <a:schemeClr val="tx1"/>
                        </a:solidFill>
                        <a:effectLst/>
                        <a:latin typeface="Arial"/>
                        <a:ea typeface="Calibri"/>
                        <a:cs typeface="Arial"/>
                      </a:endParaRPr>
                    </a:p>
                  </a:txBody>
                  <a:tcPr marL="0" marR="0" marT="0" marB="0"/>
                </a:tc>
                <a:tc>
                  <a:txBody>
                    <a:bodyPr/>
                    <a:lstStyle/>
                    <a:p>
                      <a:pPr marL="147320" marR="0">
                        <a:spcBef>
                          <a:spcPts val="490"/>
                        </a:spcBef>
                        <a:spcAft>
                          <a:spcPts val="0"/>
                        </a:spcAft>
                      </a:pPr>
                      <a:r>
                        <a:rPr lang="en-US" sz="1600" dirty="0">
                          <a:solidFill>
                            <a:schemeClr val="tx1"/>
                          </a:solidFill>
                          <a:effectLst/>
                          <a:latin typeface="Arial"/>
                          <a:ea typeface="Calibri"/>
                          <a:cs typeface="Arial"/>
                        </a:rPr>
                        <a:t>difference</a:t>
                      </a:r>
                      <a:r>
                        <a:rPr lang="en-US" sz="1600" spc="-35" dirty="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from an</a:t>
                      </a:r>
                      <a:r>
                        <a:rPr lang="en-US" sz="1600" spc="-10" dirty="0" smtClean="0">
                          <a:solidFill>
                            <a:schemeClr val="tx1"/>
                          </a:solidFill>
                          <a:effectLst/>
                          <a:latin typeface="Arial"/>
                          <a:ea typeface="Calibri"/>
                          <a:cs typeface="Arial"/>
                        </a:rPr>
                        <a:t> </a:t>
                      </a:r>
                      <a:r>
                        <a:rPr lang="en-US" sz="1600" dirty="0">
                          <a:solidFill>
                            <a:schemeClr val="tx1"/>
                          </a:solidFill>
                          <a:effectLst/>
                          <a:latin typeface="Arial"/>
                          <a:ea typeface="Calibri"/>
                          <a:cs typeface="Arial"/>
                        </a:rPr>
                        <a:t>exact</a:t>
                      </a:r>
                      <a:r>
                        <a:rPr lang="en-US" sz="1600" spc="-35" dirty="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number</a:t>
                      </a:r>
                      <a:endParaRPr lang="en-US" sz="1600" dirty="0">
                        <a:solidFill>
                          <a:schemeClr val="tx1"/>
                        </a:solidFill>
                        <a:effectLst/>
                        <a:latin typeface="Arial"/>
                        <a:ea typeface="Calibri"/>
                        <a:cs typeface="Arial"/>
                      </a:endParaRPr>
                    </a:p>
                  </a:txBody>
                  <a:tcPr marL="0" marR="0" marT="0" marB="0"/>
                </a:tc>
              </a:tr>
              <a:tr h="370840">
                <a:tc>
                  <a:txBody>
                    <a:bodyPr/>
                    <a:lstStyle/>
                    <a:p>
                      <a:r>
                        <a:rPr lang="en-US" sz="1600" dirty="0" smtClean="0">
                          <a:solidFill>
                            <a:srgbClr val="4F4D56"/>
                          </a:solidFill>
                          <a:effectLst/>
                          <a:latin typeface="Arial"/>
                          <a:ea typeface="Calibri"/>
                          <a:cs typeface="Arial"/>
                        </a:rPr>
                        <a:t>bias</a:t>
                      </a:r>
                      <a:endParaRPr lang="en-US" sz="1600" dirty="0">
                        <a:latin typeface="Arial"/>
                        <a:cs typeface="Arial"/>
                      </a:endParaRPr>
                    </a:p>
                  </a:txBody>
                  <a:tcPr/>
                </a:tc>
                <a:tc>
                  <a:txBody>
                    <a:bodyPr/>
                    <a:lstStyle/>
                    <a:p>
                      <a:pPr marL="6350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Arial"/>
                          <a:ea typeface="Calibri"/>
                          <a:cs typeface="Arial"/>
                        </a:rPr>
                        <a:t>preference, unfairness, preconceived negative idea</a:t>
                      </a:r>
                    </a:p>
                    <a:p>
                      <a:endParaRPr lang="en-US" sz="1600" dirty="0">
                        <a:solidFill>
                          <a:schemeClr val="tx1"/>
                        </a:solidFill>
                        <a:latin typeface="Arial"/>
                        <a:cs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Arial"/>
                          <a:ea typeface="Calibri"/>
                          <a:cs typeface="Arial"/>
                        </a:rPr>
                        <a:t> a tendency</a:t>
                      </a:r>
                    </a:p>
                    <a:p>
                      <a:endParaRPr lang="en-US" sz="1600" dirty="0">
                        <a:solidFill>
                          <a:schemeClr val="tx1"/>
                        </a:solidFill>
                        <a:latin typeface="Arial"/>
                        <a:cs typeface="Arial"/>
                      </a:endParaRPr>
                    </a:p>
                  </a:txBody>
                  <a:tcPr/>
                </a:tc>
              </a:tr>
              <a:tr h="370840">
                <a:tc>
                  <a:txBody>
                    <a:bodyPr/>
                    <a:lstStyle/>
                    <a:p>
                      <a:r>
                        <a:rPr lang="en-US" sz="1600" dirty="0" smtClean="0">
                          <a:latin typeface="Arial"/>
                          <a:cs typeface="Arial"/>
                        </a:rPr>
                        <a:t>scheme</a:t>
                      </a:r>
                      <a:endParaRPr lang="en-US" sz="1600" dirty="0">
                        <a:latin typeface="Arial"/>
                        <a:cs typeface="Arial"/>
                      </a:endParaRPr>
                    </a:p>
                  </a:txBody>
                  <a:tcPr/>
                </a:tc>
                <a:tc>
                  <a:txBody>
                    <a:bodyPr/>
                    <a:lstStyle/>
                    <a:p>
                      <a:pPr marL="63500" indent="0"/>
                      <a:r>
                        <a:rPr lang="en-US" sz="1600" dirty="0" smtClean="0">
                          <a:solidFill>
                            <a:schemeClr val="tx1"/>
                          </a:solidFill>
                          <a:latin typeface="Arial"/>
                          <a:cs typeface="Arial"/>
                        </a:rPr>
                        <a:t>a devious plan</a:t>
                      </a:r>
                      <a:endParaRPr lang="en-US" sz="1600" dirty="0">
                        <a:solidFill>
                          <a:schemeClr val="tx1"/>
                        </a:solidFill>
                        <a:latin typeface="Arial"/>
                        <a:cs typeface="Arial"/>
                      </a:endParaRPr>
                    </a:p>
                  </a:txBody>
                  <a:tcPr/>
                </a:tc>
                <a:tc>
                  <a:txBody>
                    <a:bodyPr/>
                    <a:lstStyle/>
                    <a:p>
                      <a:r>
                        <a:rPr lang="en-US" sz="1600" dirty="0" smtClean="0">
                          <a:solidFill>
                            <a:schemeClr val="tx1"/>
                          </a:solidFill>
                          <a:latin typeface="Arial"/>
                          <a:cs typeface="Arial"/>
                        </a:rPr>
                        <a:t>systematic plan</a:t>
                      </a:r>
                      <a:endParaRPr lang="en-US" sz="1600" dirty="0">
                        <a:solidFill>
                          <a:schemeClr val="tx1"/>
                        </a:solidFill>
                        <a:latin typeface="Arial"/>
                        <a:cs typeface="Aria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4F4D56"/>
                          </a:solidFill>
                          <a:effectLst/>
                          <a:latin typeface="Arial"/>
                          <a:ea typeface="Calibri"/>
                          <a:cs typeface="Arial"/>
                        </a:rPr>
                        <a:t>anomaly</a:t>
                      </a:r>
                      <a:endParaRPr lang="en-US" sz="1600" dirty="0" smtClean="0">
                        <a:effectLst/>
                        <a:latin typeface="Arial"/>
                        <a:ea typeface="Calibri"/>
                        <a:cs typeface="Arial"/>
                      </a:endParaRPr>
                    </a:p>
                    <a:p>
                      <a:endParaRPr lang="en-US" sz="1600" dirty="0">
                        <a:latin typeface="Arial"/>
                        <a:cs typeface="Arial"/>
                      </a:endParaRPr>
                    </a:p>
                  </a:txBody>
                  <a:tcPr/>
                </a:tc>
                <a:tc>
                  <a:txBody>
                    <a:bodyPr/>
                    <a:lstStyle/>
                    <a:p>
                      <a:pPr marL="6350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Arial"/>
                          <a:ea typeface="Calibri"/>
                          <a:cs typeface="Arial"/>
                        </a:rPr>
                        <a:t>abnormal</a:t>
                      </a:r>
                      <a:r>
                        <a:rPr lang="en-US" sz="1600" spc="-95" dirty="0" smtClean="0">
                          <a:solidFill>
                            <a:schemeClr val="tx1"/>
                          </a:solidFill>
                          <a:effectLst/>
                          <a:latin typeface="Arial"/>
                          <a:ea typeface="Calibri"/>
                          <a:cs typeface="Arial"/>
                        </a:rPr>
                        <a:t> </a:t>
                      </a:r>
                      <a:r>
                        <a:rPr lang="en-US" sz="1600" dirty="0" smtClean="0">
                          <a:solidFill>
                            <a:schemeClr val="tx1"/>
                          </a:solidFill>
                          <a:effectLst/>
                          <a:latin typeface="Arial"/>
                          <a:ea typeface="Calibri"/>
                          <a:cs typeface="Arial"/>
                        </a:rPr>
                        <a:t>occurrence</a:t>
                      </a:r>
                    </a:p>
                    <a:p>
                      <a:endParaRPr lang="en-US" sz="1600" dirty="0">
                        <a:solidFill>
                          <a:schemeClr val="tx1"/>
                        </a:solidFill>
                        <a:latin typeface="Arial"/>
                        <a:cs typeface="Arial"/>
                      </a:endParaRPr>
                    </a:p>
                  </a:txBody>
                  <a:tcPr/>
                </a:tc>
                <a:tc>
                  <a:txBody>
                    <a:bodyPr/>
                    <a:lstStyle/>
                    <a:p>
                      <a:r>
                        <a:rPr lang="en-US" sz="1600" kern="1200" dirty="0" smtClean="0">
                          <a:solidFill>
                            <a:schemeClr val="tx1"/>
                          </a:solidFill>
                          <a:effectLst/>
                          <a:latin typeface="Arial"/>
                          <a:ea typeface="+mn-ea"/>
                          <a:cs typeface="Arial"/>
                        </a:rPr>
                        <a:t>change from long-term average</a:t>
                      </a:r>
                      <a:r>
                        <a:rPr lang="en-US" sz="1600" dirty="0" smtClean="0">
                          <a:solidFill>
                            <a:schemeClr val="tx1"/>
                          </a:solidFill>
                          <a:effectLst/>
                          <a:latin typeface="Arial"/>
                          <a:cs typeface="Arial"/>
                        </a:rPr>
                        <a:t> </a:t>
                      </a:r>
                      <a:endParaRPr lang="en-US" sz="1600" dirty="0">
                        <a:solidFill>
                          <a:schemeClr val="tx1"/>
                        </a:solidFill>
                        <a:latin typeface="Arial"/>
                        <a:cs typeface="Arial"/>
                      </a:endParaRPr>
                    </a:p>
                  </a:txBody>
                  <a:tcPr/>
                </a:tc>
              </a:tr>
            </a:tbl>
          </a:graphicData>
        </a:graphic>
      </p:graphicFrame>
    </p:spTree>
    <p:extLst>
      <p:ext uri="{BB962C8B-B14F-4D97-AF65-F5344CB8AC3E}">
        <p14:creationId xmlns:p14="http://schemas.microsoft.com/office/powerpoint/2010/main" val="140905253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274320">
            <a:normAutofit/>
          </a:bodyPr>
          <a:lstStyle/>
          <a:p>
            <a:pPr indent="0"/>
            <a:r>
              <a:rPr lang="en-US" dirty="0" smtClean="0"/>
              <a:t>Challenges</a:t>
            </a:r>
            <a:endParaRPr lang="en-US" dirty="0"/>
          </a:p>
        </p:txBody>
      </p:sp>
      <p:sp>
        <p:nvSpPr>
          <p:cNvPr id="3" name="Content Placeholder 2"/>
          <p:cNvSpPr>
            <a:spLocks noGrp="1"/>
          </p:cNvSpPr>
          <p:nvPr>
            <p:ph idx="1"/>
          </p:nvPr>
        </p:nvSpPr>
        <p:spPr>
          <a:xfrm>
            <a:off x="228600" y="2362200"/>
            <a:ext cx="8496300" cy="3904129"/>
          </a:xfrm>
        </p:spPr>
        <p:txBody>
          <a:bodyPr/>
          <a:lstStyle/>
          <a:p>
            <a:pPr marL="190500" indent="0">
              <a:buNone/>
            </a:pPr>
            <a:r>
              <a:rPr lang="en-US" dirty="0"/>
              <a:t>Catton, K. B., Webster, D. R., &amp; Yen, J. (2012). The effect of fluid viscosity, habitat temperature, and body size on the flow disturbance of </a:t>
            </a:r>
            <a:r>
              <a:rPr lang="en-US" dirty="0" err="1"/>
              <a:t>Euchaeta</a:t>
            </a:r>
            <a:r>
              <a:rPr lang="en-US" dirty="0"/>
              <a:t>. </a:t>
            </a:r>
            <a:r>
              <a:rPr lang="en-US" i="1" dirty="0"/>
              <a:t>Limnology &amp; Oceanography: Fluids &amp; Environments</a:t>
            </a:r>
            <a:r>
              <a:rPr lang="en-US" dirty="0"/>
              <a:t>, </a:t>
            </a:r>
            <a:r>
              <a:rPr lang="en-US" i="1" dirty="0"/>
              <a:t>2</a:t>
            </a:r>
            <a:r>
              <a:rPr lang="en-US" dirty="0"/>
              <a:t>, 80-92.</a:t>
            </a:r>
          </a:p>
        </p:txBody>
      </p:sp>
    </p:spTree>
    <p:extLst>
      <p:ext uri="{BB962C8B-B14F-4D97-AF65-F5344CB8AC3E}">
        <p14:creationId xmlns:p14="http://schemas.microsoft.com/office/powerpoint/2010/main" val="315427697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80" y="178238"/>
            <a:ext cx="8475120" cy="6583680"/>
          </a:xfrm>
        </p:spPr>
        <p:txBody>
          <a:bodyPr>
            <a:normAutofit fontScale="85000" lnSpcReduction="20000"/>
          </a:bodyPr>
          <a:lstStyle/>
          <a:p>
            <a:pPr marL="0" indent="0">
              <a:buNone/>
            </a:pPr>
            <a:r>
              <a:rPr lang="en-US" b="1" dirty="0" smtClean="0"/>
              <a:t>Abstract</a:t>
            </a:r>
          </a:p>
          <a:p>
            <a:pPr marL="0" indent="0">
              <a:buNone/>
            </a:pPr>
            <a:r>
              <a:rPr lang="en-US" b="1" baseline="30000" dirty="0" smtClean="0"/>
              <a:t>1</a:t>
            </a:r>
            <a:r>
              <a:rPr lang="en-US" dirty="0" smtClean="0"/>
              <a:t>The </a:t>
            </a:r>
            <a:r>
              <a:rPr lang="en-US" dirty="0"/>
              <a:t>spatial extent and temporal decay of copepod-generated hydrodynamic disturbances during cruise and escape behavior were examined using the particle image </a:t>
            </a:r>
            <a:r>
              <a:rPr lang="en-US" dirty="0" err="1"/>
              <a:t>velocimetry</a:t>
            </a:r>
            <a:r>
              <a:rPr lang="en-US" dirty="0"/>
              <a:t> technique combined with theoretical models. </a:t>
            </a:r>
            <a:r>
              <a:rPr lang="en-US" b="1" baseline="30000" dirty="0"/>
              <a:t>2</a:t>
            </a:r>
            <a:r>
              <a:rPr lang="en-US" dirty="0"/>
              <a:t>Our study compared results for two species in the genus </a:t>
            </a:r>
            <a:r>
              <a:rPr lang="en-US" i="1" dirty="0" err="1"/>
              <a:t>Euchaeta</a:t>
            </a:r>
            <a:r>
              <a:rPr lang="en-US" dirty="0"/>
              <a:t>: the larger </a:t>
            </a:r>
            <a:r>
              <a:rPr lang="en-US" i="1" dirty="0"/>
              <a:t>E. </a:t>
            </a:r>
            <a:r>
              <a:rPr lang="en-US" i="1" dirty="0" err="1"/>
              <a:t>elongata</a:t>
            </a:r>
            <a:r>
              <a:rPr lang="en-US" dirty="0"/>
              <a:t> living in colder water of higher viscosity versus the smaller </a:t>
            </a:r>
            <a:r>
              <a:rPr lang="en-US" i="1" dirty="0"/>
              <a:t>E. </a:t>
            </a:r>
            <a:r>
              <a:rPr lang="en-US" i="1" dirty="0" err="1"/>
              <a:t>rimana</a:t>
            </a:r>
            <a:r>
              <a:rPr lang="en-US" dirty="0"/>
              <a:t> living in warmer water of lower viscosity. </a:t>
            </a:r>
            <a:r>
              <a:rPr lang="en-US" b="1" baseline="30000" dirty="0"/>
              <a:t>3</a:t>
            </a:r>
            <a:r>
              <a:rPr lang="en-US" dirty="0"/>
              <a:t>We expected that body size and viscosity would work in opposite directions in shaping the spatial and temporal properties of the hydrodynamic disturbances generated by these two copepod species. </a:t>
            </a:r>
            <a:r>
              <a:rPr lang="en-US" b="1" baseline="30000" dirty="0"/>
              <a:t>4</a:t>
            </a:r>
            <a:r>
              <a:rPr lang="en-US" dirty="0"/>
              <a:t>We found that the spatial extent of the copepod-induced hydrodynamic signal in front of the copepods during cruising was equivalent, with the peak strength of the signal to preferred prey showing no significant difference. </a:t>
            </a:r>
            <a:endParaRPr lang="en-US" dirty="0" smtClean="0"/>
          </a:p>
          <a:p>
            <a:pPr marL="0" indent="0">
              <a:buNone/>
            </a:pPr>
            <a:r>
              <a:rPr lang="en-US" b="1" dirty="0"/>
              <a:t>Lay Abstract</a:t>
            </a:r>
            <a:endParaRPr lang="en-US" dirty="0"/>
          </a:p>
          <a:p>
            <a:pPr marL="0" indent="0">
              <a:buNone/>
            </a:pPr>
            <a:r>
              <a:rPr lang="en-US" b="1" baseline="30000" dirty="0"/>
              <a:t>1</a:t>
            </a:r>
            <a:r>
              <a:rPr lang="en-US" dirty="0"/>
              <a:t>Copepods are small marine invertebrates that are one of the most abundant multicellular organisms on Earth. </a:t>
            </a:r>
            <a:r>
              <a:rPr lang="en-US" b="1" baseline="30000" dirty="0"/>
              <a:t>2</a:t>
            </a:r>
            <a:r>
              <a:rPr lang="en-US" dirty="0"/>
              <a:t>They serve as an important link in the marine food chain between small </a:t>
            </a:r>
            <a:r>
              <a:rPr lang="en-US" dirty="0" smtClean="0"/>
              <a:t>oceanic </a:t>
            </a:r>
            <a:r>
              <a:rPr lang="en-US" dirty="0"/>
              <a:t>plant life, called phytoplankton, and larger organisms such as fish. </a:t>
            </a:r>
            <a:r>
              <a:rPr lang="en-US" b="1" baseline="30000" dirty="0"/>
              <a:t>3</a:t>
            </a:r>
            <a:r>
              <a:rPr lang="en-US" dirty="0"/>
              <a:t>As with all organisms, they must adapt to the surrounding fluid environment. </a:t>
            </a:r>
            <a:r>
              <a:rPr lang="en-US" b="1" baseline="30000" dirty="0"/>
              <a:t>4</a:t>
            </a:r>
            <a:r>
              <a:rPr lang="en-US" dirty="0"/>
              <a:t>Since copepods are small, they inhabit an aquatic flow regime that provides a balance of inertial and fluid viscous forces on the organism. </a:t>
            </a:r>
            <a:r>
              <a:rPr lang="en-US" b="1" baseline="30000" dirty="0"/>
              <a:t>5</a:t>
            </a:r>
            <a:r>
              <a:rPr lang="en-US" dirty="0"/>
              <a:t>The flow created by copepods controls, to a large degree, the interaction with prey, predators, and other individuals of the same species. </a:t>
            </a:r>
            <a:r>
              <a:rPr lang="en-US" b="1" baseline="30000" dirty="0"/>
              <a:t>6</a:t>
            </a:r>
            <a:r>
              <a:rPr lang="en-US" dirty="0"/>
              <a:t>Hence, examination of the flow disturbances created during cruise and escape behaviors provides insight into the method and consequences of propulsion in this unique flow environment. </a:t>
            </a:r>
          </a:p>
        </p:txBody>
      </p:sp>
    </p:spTree>
    <p:extLst>
      <p:ext uri="{BB962C8B-B14F-4D97-AF65-F5344CB8AC3E}">
        <p14:creationId xmlns:p14="http://schemas.microsoft.com/office/powerpoint/2010/main" val="27703288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
            </a:r>
            <a:br>
              <a:rPr lang="en-US" sz="3200" dirty="0"/>
            </a:br>
            <a:r>
              <a:rPr lang="en-US" sz="3200" dirty="0" smtClean="0"/>
              <a:t>The vanishing center?</a:t>
            </a:r>
            <a:br>
              <a:rPr lang="en-US" sz="3200" dirty="0" smtClean="0"/>
            </a:br>
            <a:endParaRPr lang="en-US" sz="3200"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pPr>
              <a:spcBef>
                <a:spcPts val="0"/>
              </a:spcBef>
              <a:spcAft>
                <a:spcPts val="1200"/>
              </a:spcAft>
            </a:pPr>
            <a:r>
              <a:rPr lang="en-US" sz="2400" i="1" dirty="0" smtClean="0"/>
              <a:t>Episodes in ESP : A source and reference book on the development of English for science and technology </a:t>
            </a:r>
            <a:r>
              <a:rPr lang="en-US" sz="2400" dirty="0" smtClean="0"/>
              <a:t>(1985)</a:t>
            </a:r>
            <a:endParaRPr lang="en-US" sz="2400" dirty="0"/>
          </a:p>
          <a:p>
            <a:pPr lvl="1">
              <a:spcAft>
                <a:spcPts val="1200"/>
              </a:spcAft>
            </a:pPr>
            <a:r>
              <a:rPr lang="en-US" sz="2200" dirty="0" smtClean="0"/>
              <a:t>15 Episodes </a:t>
            </a:r>
          </a:p>
          <a:p>
            <a:pPr lvl="2">
              <a:spcAft>
                <a:spcPts val="1200"/>
              </a:spcAft>
            </a:pPr>
            <a:r>
              <a:rPr lang="en-US" sz="2200" dirty="0" smtClean="0"/>
              <a:t>4 textbook extracts</a:t>
            </a:r>
          </a:p>
          <a:p>
            <a:pPr lvl="2">
              <a:spcAft>
                <a:spcPts val="1200"/>
              </a:spcAft>
            </a:pPr>
            <a:r>
              <a:rPr lang="en-US" sz="2200" dirty="0" smtClean="0"/>
              <a:t>4 descriptions of EST discourse</a:t>
            </a:r>
          </a:p>
          <a:p>
            <a:pPr lvl="2">
              <a:spcAft>
                <a:spcPts val="1200"/>
              </a:spcAft>
            </a:pPr>
            <a:r>
              <a:rPr lang="en-US" sz="2200" dirty="0" smtClean="0"/>
              <a:t>2 theoretical discussions (</a:t>
            </a:r>
            <a:r>
              <a:rPr lang="en-US" sz="2200" dirty="0" err="1" smtClean="0"/>
              <a:t>Widdowson</a:t>
            </a:r>
            <a:r>
              <a:rPr lang="en-US" sz="2200" dirty="0" smtClean="0"/>
              <a:t>; Hutchinson &amp; Waters)</a:t>
            </a:r>
            <a:endParaRPr lang="en-US" sz="2200" dirty="0"/>
          </a:p>
          <a:p>
            <a:pPr lvl="2">
              <a:spcAft>
                <a:spcPts val="1200"/>
              </a:spcAft>
            </a:pPr>
            <a:r>
              <a:rPr lang="en-US" sz="2200" dirty="0" smtClean="0"/>
              <a:t>5 dealing with methodology and materials)</a:t>
            </a:r>
          </a:p>
          <a:p>
            <a:pPr lvl="2">
              <a:spcAft>
                <a:spcPts val="1200"/>
              </a:spcAft>
            </a:pPr>
            <a:r>
              <a:rPr lang="en-US" sz="2200" dirty="0" smtClean="0"/>
              <a:t>29 authors or co-authors (28 native speakers of English, 10 from the U.S. and the from Great Britain—though often working overseas)</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80" y="178238"/>
            <a:ext cx="8475120" cy="6583680"/>
          </a:xfrm>
        </p:spPr>
        <p:txBody>
          <a:bodyPr>
            <a:noAutofit/>
          </a:bodyPr>
          <a:lstStyle/>
          <a:p>
            <a:pPr marL="190500" indent="0">
              <a:buNone/>
            </a:pPr>
            <a:r>
              <a:rPr lang="en-US" sz="2000" dirty="0"/>
              <a:t>Mark the sentences that would likely be clear to a </a:t>
            </a:r>
            <a:r>
              <a:rPr lang="en-US" sz="2000" dirty="0" err="1"/>
              <a:t>nonexpert</a:t>
            </a:r>
            <a:r>
              <a:rPr lang="en-US" sz="2000" dirty="0"/>
              <a:t> with a check (√) if you are not sure place a question mark in the blank (?).</a:t>
            </a:r>
          </a:p>
          <a:p>
            <a:pPr marL="914400" indent="-914400">
              <a:spcAft>
                <a:spcPts val="600"/>
              </a:spcAft>
              <a:buNone/>
            </a:pPr>
            <a:r>
              <a:rPr lang="en-US" sz="2400" dirty="0"/>
              <a:t> </a:t>
            </a:r>
            <a:r>
              <a:rPr lang="en-US" sz="2400" dirty="0" smtClean="0"/>
              <a:t>____ </a:t>
            </a:r>
            <a:r>
              <a:rPr lang="en-US" sz="2400" b="1" baseline="30000" dirty="0"/>
              <a:t>1</a:t>
            </a:r>
            <a:r>
              <a:rPr lang="en-US" sz="2400" dirty="0"/>
              <a:t>Copepods are small marine invertebrates that are one </a:t>
            </a:r>
            <a:r>
              <a:rPr lang="en-US" sz="2400" dirty="0" smtClean="0"/>
              <a:t>of </a:t>
            </a:r>
            <a:r>
              <a:rPr lang="en-US" sz="2400" dirty="0"/>
              <a:t>the most abundant multicellular organisms on Earth. </a:t>
            </a:r>
          </a:p>
          <a:p>
            <a:pPr marL="804863" indent="-804863">
              <a:spcAft>
                <a:spcPts val="600"/>
              </a:spcAft>
              <a:buNone/>
            </a:pPr>
            <a:r>
              <a:rPr lang="en-US" sz="2400" dirty="0"/>
              <a:t>____ </a:t>
            </a:r>
            <a:r>
              <a:rPr lang="en-US" sz="2400" b="1" baseline="30000" dirty="0"/>
              <a:t>2</a:t>
            </a:r>
            <a:r>
              <a:rPr lang="en-US" sz="2400" dirty="0"/>
              <a:t>They serve as an important link in the marine food </a:t>
            </a:r>
            <a:r>
              <a:rPr lang="en-US" sz="2400" dirty="0" smtClean="0"/>
              <a:t>chain </a:t>
            </a:r>
            <a:r>
              <a:rPr lang="en-US" sz="2400" dirty="0"/>
              <a:t>between small oceanic plant life, called </a:t>
            </a:r>
            <a:r>
              <a:rPr lang="en-US" sz="2400" dirty="0" smtClean="0"/>
              <a:t>phytoplankton</a:t>
            </a:r>
            <a:r>
              <a:rPr lang="en-US" sz="2400" dirty="0"/>
              <a:t>, and larger organisms such as fish</a:t>
            </a:r>
            <a:r>
              <a:rPr lang="en-US" sz="2400" dirty="0" smtClean="0"/>
              <a:t>.</a:t>
            </a:r>
          </a:p>
          <a:p>
            <a:pPr marL="804863" indent="-804863">
              <a:spcAft>
                <a:spcPts val="600"/>
              </a:spcAft>
              <a:buNone/>
            </a:pPr>
            <a:r>
              <a:rPr lang="en-US" sz="2400" dirty="0"/>
              <a:t>____ </a:t>
            </a:r>
            <a:r>
              <a:rPr lang="en-US" sz="2400" b="1" baseline="30000" dirty="0"/>
              <a:t>3</a:t>
            </a:r>
            <a:r>
              <a:rPr lang="en-US" sz="2400" dirty="0"/>
              <a:t>As with all organisms, they must adapt to </a:t>
            </a:r>
            <a:r>
              <a:rPr lang="en-US" sz="2400" dirty="0" smtClean="0"/>
              <a:t>the surrounding </a:t>
            </a:r>
            <a:r>
              <a:rPr lang="en-US" sz="2400" dirty="0"/>
              <a:t>fluid environment. </a:t>
            </a:r>
            <a:endParaRPr lang="en-US" sz="2400" dirty="0" smtClean="0"/>
          </a:p>
          <a:p>
            <a:pPr marL="804863" indent="-804863">
              <a:spcAft>
                <a:spcPts val="600"/>
              </a:spcAft>
              <a:buNone/>
            </a:pPr>
            <a:r>
              <a:rPr lang="en-US" sz="2400" dirty="0"/>
              <a:t>____ </a:t>
            </a:r>
            <a:r>
              <a:rPr lang="en-US" sz="2400" b="1" baseline="30000" dirty="0"/>
              <a:t>4</a:t>
            </a:r>
            <a:r>
              <a:rPr lang="en-US" sz="2400" dirty="0"/>
              <a:t>Since copepods are small, they inhabit an aquatic flow </a:t>
            </a:r>
            <a:r>
              <a:rPr lang="en-US" sz="2400" dirty="0" smtClean="0"/>
              <a:t>regime </a:t>
            </a:r>
            <a:r>
              <a:rPr lang="en-US" sz="2400" dirty="0"/>
              <a:t>that provides a balance of inertial and fluid </a:t>
            </a:r>
            <a:r>
              <a:rPr lang="en-US" sz="2400" dirty="0" smtClean="0"/>
              <a:t>viscous </a:t>
            </a:r>
            <a:r>
              <a:rPr lang="en-US" sz="2400" dirty="0"/>
              <a:t>forces on the organism. </a:t>
            </a:r>
          </a:p>
          <a:p>
            <a:pPr marL="0" indent="-457200">
              <a:spcAft>
                <a:spcPts val="600"/>
              </a:spcAft>
              <a:buNone/>
            </a:pPr>
            <a:endParaRPr lang="en-US" sz="2400" dirty="0"/>
          </a:p>
          <a:p>
            <a:pPr marL="190500" indent="0">
              <a:buNone/>
            </a:pPr>
            <a:endParaRPr lang="en-US" sz="2400" dirty="0"/>
          </a:p>
        </p:txBody>
      </p:sp>
    </p:spTree>
    <p:extLst>
      <p:ext uri="{BB962C8B-B14F-4D97-AF65-F5344CB8AC3E}">
        <p14:creationId xmlns:p14="http://schemas.microsoft.com/office/powerpoint/2010/main" val="30728277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80" y="178238"/>
            <a:ext cx="8475120" cy="6583680"/>
          </a:xfrm>
        </p:spPr>
        <p:txBody>
          <a:bodyPr>
            <a:noAutofit/>
          </a:bodyPr>
          <a:lstStyle/>
          <a:p>
            <a:pPr marL="190500" indent="0">
              <a:spcBef>
                <a:spcPts val="0"/>
              </a:spcBef>
              <a:spcAft>
                <a:spcPts val="1200"/>
              </a:spcAft>
              <a:buNone/>
            </a:pPr>
            <a:endParaRPr lang="en-US" sz="2400" dirty="0" smtClean="0"/>
          </a:p>
          <a:p>
            <a:pPr marL="855663" indent="-800100">
              <a:spcBef>
                <a:spcPts val="0"/>
              </a:spcBef>
              <a:spcAft>
                <a:spcPts val="1200"/>
              </a:spcAft>
              <a:buNone/>
            </a:pPr>
            <a:r>
              <a:rPr lang="en-US" sz="2400" dirty="0" smtClean="0"/>
              <a:t>____ </a:t>
            </a:r>
            <a:r>
              <a:rPr lang="en-US" sz="2400" b="1" baseline="30000" dirty="0"/>
              <a:t>5</a:t>
            </a:r>
            <a:r>
              <a:rPr lang="en-US" sz="2400" dirty="0"/>
              <a:t>The flow created by copepods controls, to a large </a:t>
            </a:r>
            <a:r>
              <a:rPr lang="en-US" sz="2400" dirty="0" smtClean="0"/>
              <a:t>	degree</a:t>
            </a:r>
            <a:r>
              <a:rPr lang="en-US" sz="2400" dirty="0"/>
              <a:t>, the interaction with prey, predators, and other </a:t>
            </a:r>
            <a:r>
              <a:rPr lang="en-US" sz="2400" dirty="0" smtClean="0"/>
              <a:t>individuals </a:t>
            </a:r>
            <a:r>
              <a:rPr lang="en-US" sz="2400" dirty="0"/>
              <a:t>of the same species. </a:t>
            </a:r>
          </a:p>
          <a:p>
            <a:pPr marL="855663" indent="-800100">
              <a:spcBef>
                <a:spcPts val="0"/>
              </a:spcBef>
              <a:spcAft>
                <a:spcPts val="1200"/>
              </a:spcAft>
              <a:buNone/>
            </a:pPr>
            <a:r>
              <a:rPr lang="en-US" sz="2400" dirty="0"/>
              <a:t>____ </a:t>
            </a:r>
            <a:r>
              <a:rPr lang="en-US" sz="2400" b="1" baseline="30000" dirty="0"/>
              <a:t>6</a:t>
            </a:r>
            <a:r>
              <a:rPr lang="en-US" sz="2400" dirty="0"/>
              <a:t>Hence, examination of the flow disturbances created </a:t>
            </a:r>
            <a:r>
              <a:rPr lang="en-US" sz="2400" dirty="0" smtClean="0"/>
              <a:t>during </a:t>
            </a:r>
            <a:r>
              <a:rPr lang="en-US" sz="2400" dirty="0"/>
              <a:t>cruise and escape behaviors provides insight </a:t>
            </a:r>
            <a:r>
              <a:rPr lang="en-US" sz="2400" dirty="0" smtClean="0"/>
              <a:t>into </a:t>
            </a:r>
            <a:r>
              <a:rPr lang="en-US" sz="2400" dirty="0"/>
              <a:t>the method and consequences of propulsion in </a:t>
            </a:r>
            <a:r>
              <a:rPr lang="en-US" sz="2400" dirty="0" smtClean="0"/>
              <a:t>	this </a:t>
            </a:r>
            <a:r>
              <a:rPr lang="en-US" sz="2400" dirty="0"/>
              <a:t>unique flow environment. </a:t>
            </a:r>
            <a:endParaRPr lang="en-US" sz="2400" dirty="0" smtClean="0"/>
          </a:p>
          <a:p>
            <a:pPr marL="855663" indent="-800100">
              <a:spcBef>
                <a:spcPts val="0"/>
              </a:spcBef>
              <a:spcAft>
                <a:spcPts val="1200"/>
              </a:spcAft>
              <a:buNone/>
            </a:pPr>
            <a:endParaRPr lang="en-US" sz="2400" dirty="0"/>
          </a:p>
        </p:txBody>
      </p:sp>
    </p:spTree>
    <p:extLst>
      <p:ext uri="{BB962C8B-B14F-4D97-AF65-F5344CB8AC3E}">
        <p14:creationId xmlns:p14="http://schemas.microsoft.com/office/powerpoint/2010/main" val="301650126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 Challenge?</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pPr>
              <a:buNone/>
            </a:pPr>
            <a:r>
              <a:rPr lang="en-US" dirty="0" smtClean="0">
                <a:solidFill>
                  <a:schemeClr val="bg1"/>
                </a:solidFill>
              </a:rPr>
              <a:t>Mad </a:t>
            </a:r>
            <a:r>
              <a:rPr lang="en-US" dirty="0" err="1" smtClean="0">
                <a:solidFill>
                  <a:schemeClr val="bg1"/>
                </a:solidFill>
              </a:rPr>
              <a:t>libs</a:t>
            </a:r>
            <a:endParaRPr lang="en-US" dirty="0" smtClean="0">
              <a:solidFill>
                <a:schemeClr val="bg1"/>
              </a:solidFill>
            </a:endParaRPr>
          </a:p>
          <a:p>
            <a:pPr>
              <a:buNone/>
            </a:pPr>
            <a:endParaRPr lang="en-US" dirty="0"/>
          </a:p>
        </p:txBody>
      </p:sp>
      <p:pic>
        <p:nvPicPr>
          <p:cNvPr id="4" name="Picture 3"/>
          <p:cNvPicPr>
            <a:picLocks noChangeAspect="1"/>
          </p:cNvPicPr>
          <p:nvPr/>
        </p:nvPicPr>
        <p:blipFill>
          <a:blip r:embed="rId3" cstate="print"/>
          <a:stretch>
            <a:fillRect/>
          </a:stretch>
        </p:blipFill>
        <p:spPr>
          <a:xfrm>
            <a:off x="355600" y="3437472"/>
            <a:ext cx="7709034" cy="1854199"/>
          </a:xfrm>
          <a:prstGeom prst="rect">
            <a:avLst/>
          </a:prstGeom>
        </p:spPr>
      </p:pic>
      <p:sp>
        <p:nvSpPr>
          <p:cNvPr id="5" name="TextBox 4"/>
          <p:cNvSpPr txBox="1"/>
          <p:nvPr/>
        </p:nvSpPr>
        <p:spPr>
          <a:xfrm>
            <a:off x="1397001" y="2514600"/>
            <a:ext cx="6667634" cy="523220"/>
          </a:xfrm>
          <a:prstGeom prst="rect">
            <a:avLst/>
          </a:prstGeom>
          <a:noFill/>
        </p:spPr>
        <p:txBody>
          <a:bodyPr wrap="square" rtlCol="0">
            <a:spAutoFit/>
          </a:bodyPr>
          <a:lstStyle/>
          <a:p>
            <a:r>
              <a:rPr lang="en-US" sz="2800" dirty="0" smtClean="0">
                <a:latin typeface="Cooper Black"/>
                <a:cs typeface="Cooper Black"/>
              </a:rPr>
              <a:t>There is no quick fix to writing.</a:t>
            </a:r>
            <a:endParaRPr lang="en-US" sz="2800" dirty="0">
              <a:latin typeface="Cooper Black"/>
              <a:cs typeface="Cooper Black"/>
            </a:endParaRPr>
          </a:p>
        </p:txBody>
      </p:sp>
    </p:spTree>
    <p:extLst>
      <p:ext uri="{BB962C8B-B14F-4D97-AF65-F5344CB8AC3E}">
        <p14:creationId xmlns:p14="http://schemas.microsoft.com/office/powerpoint/2010/main" val="2405350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iterate type="lt">
                                    <p:tmPct val="5000"/>
                                  </p:iterate>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xit" presetSubtype="4" fill="hold" grpId="1" nodeType="clickEffect">
                                  <p:stCondLst>
                                    <p:cond delay="0"/>
                                  </p:stCondLst>
                                  <p:childTnLst>
                                    <p:anim calcmode="lin" valueType="num">
                                      <p:cBhvr additive="base">
                                        <p:cTn id="18" dur="2000"/>
                                        <p:tgtEl>
                                          <p:spTgt spid="5"/>
                                        </p:tgtEl>
                                        <p:attrNameLst>
                                          <p:attrName>ppt_x</p:attrName>
                                        </p:attrNameLst>
                                      </p:cBhvr>
                                      <p:tavLst>
                                        <p:tav tm="0">
                                          <p:val>
                                            <p:strVal val="ppt_x"/>
                                          </p:val>
                                        </p:tav>
                                        <p:tav tm="100000">
                                          <p:val>
                                            <p:strVal val="ppt_x"/>
                                          </p:val>
                                        </p:tav>
                                      </p:tavLst>
                                    </p:anim>
                                    <p:anim calcmode="lin" valueType="num">
                                      <p:cBhvr additive="base">
                                        <p:cTn id="19" dur="2000"/>
                                        <p:tgtEl>
                                          <p:spTgt spid="5"/>
                                        </p:tgtEl>
                                        <p:attrNameLst>
                                          <p:attrName>ppt_y</p:attrName>
                                        </p:attrNameLst>
                                      </p:cBhvr>
                                      <p:tavLst>
                                        <p:tav tm="0">
                                          <p:val>
                                            <p:strVal val="ppt_y"/>
                                          </p:val>
                                        </p:tav>
                                        <p:tav tm="100000">
                                          <p:val>
                                            <p:strVal val="1+ppt_h/2"/>
                                          </p:val>
                                        </p:tav>
                                      </p:tavLst>
                                    </p:anim>
                                    <p:set>
                                      <p:cBhvr>
                                        <p:cTn id="20" dur="1" fill="hold">
                                          <p:stCondLst>
                                            <p:cond delay="1999"/>
                                          </p:stCondLst>
                                        </p:cTn>
                                        <p:tgtEl>
                                          <p:spTgt spid="5"/>
                                        </p:tgtEl>
                                        <p:attrNameLst>
                                          <p:attrName>style.visibility</p:attrName>
                                        </p:attrNameLst>
                                      </p:cBhvr>
                                      <p:to>
                                        <p:strVal val="hidden"/>
                                      </p:to>
                                    </p:set>
                                  </p:childTnLst>
                                </p:cTn>
                              </p:par>
                              <p:par>
                                <p:cTn id="21" presetID="42" presetClass="exit" presetSubtype="0" fill="hold" nodeType="withEffect">
                                  <p:stCondLst>
                                    <p:cond delay="0"/>
                                  </p:stCondLst>
                                  <p:iterate type="lt">
                                    <p:tmPct val="0"/>
                                  </p:iterate>
                                  <p:childTnLst>
                                    <p:animEffect transition="out" filter="fade">
                                      <p:cBhvr>
                                        <p:cTn id="22" dur="1000"/>
                                        <p:tgtEl>
                                          <p:spTgt spid="4"/>
                                        </p:tgtEl>
                                      </p:cBhvr>
                                    </p:animEffect>
                                    <p:anim calcmode="lin" valueType="num">
                                      <p:cBhvr>
                                        <p:cTn id="23" dur="1000"/>
                                        <p:tgtEl>
                                          <p:spTgt spid="4"/>
                                        </p:tgtEl>
                                        <p:attrNameLst>
                                          <p:attrName>ppt_x</p:attrName>
                                        </p:attrNameLst>
                                      </p:cBhvr>
                                      <p:tavLst>
                                        <p:tav tm="0">
                                          <p:val>
                                            <p:strVal val="ppt_x"/>
                                          </p:val>
                                        </p:tav>
                                        <p:tav tm="100000">
                                          <p:val>
                                            <p:strVal val="ppt_x"/>
                                          </p:val>
                                        </p:tav>
                                      </p:tavLst>
                                    </p:anim>
                                    <p:anim calcmode="lin" valueType="num">
                                      <p:cBhvr>
                                        <p:cTn id="24" dur="1000"/>
                                        <p:tgtEl>
                                          <p:spTgt spid="4"/>
                                        </p:tgtEl>
                                        <p:attrNameLst>
                                          <p:attrName>ppt_y</p:attrName>
                                        </p:attrNameLst>
                                      </p:cBhvr>
                                      <p:tavLst>
                                        <p:tav tm="0">
                                          <p:val>
                                            <p:strVal val="ppt_y"/>
                                          </p:val>
                                        </p:tav>
                                        <p:tav tm="100000">
                                          <p:val>
                                            <p:strVal val="ppt_y+.1"/>
                                          </p:val>
                                        </p:tav>
                                      </p:tavLst>
                                    </p:anim>
                                    <p:set>
                                      <p:cBhvr>
                                        <p:cTn id="25"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1600" y="372534"/>
            <a:ext cx="4470399" cy="6366934"/>
          </a:xfrm>
        </p:spPr>
        <p:txBody>
          <a:bodyPr>
            <a:normAutofit fontScale="25000" lnSpcReduction="20000"/>
          </a:bodyPr>
          <a:lstStyle/>
          <a:p>
            <a:pPr marL="0" indent="0">
              <a:lnSpc>
                <a:spcPct val="220000"/>
              </a:lnSpc>
              <a:spcBef>
                <a:spcPts val="600"/>
              </a:spcBef>
              <a:spcAft>
                <a:spcPts val="1800"/>
              </a:spcAft>
              <a:buNone/>
            </a:pPr>
            <a:r>
              <a:rPr lang="en-US" sz="6400" dirty="0" smtClean="0"/>
              <a:t>This paper presents a 1. _______ method for 2. _______ (the) 3. _______ . Using 4.  ______ , the 5. _______ was measured to be 6. ______ . Results show 7.  _______ agreement with theoretical predictions and significant improvement over previous efforts by 8. _______ , et al. The work presented here has 9. _______ implications for future studies of 10. _______ and  will contribute to addressing the problem of 11. _______ .</a:t>
            </a:r>
            <a:endParaRPr lang="en-US" sz="5600" dirty="0" smtClean="0"/>
          </a:p>
          <a:p>
            <a:pPr>
              <a:spcBef>
                <a:spcPts val="1400"/>
              </a:spcBef>
              <a:buAutoNum type="arabicPeriod"/>
            </a:pPr>
            <a:r>
              <a:rPr lang="en-US" sz="6400" dirty="0" smtClean="0">
                <a:solidFill>
                  <a:schemeClr val="accent1">
                    <a:lumMod val="75000"/>
                  </a:schemeClr>
                </a:solidFill>
              </a:rPr>
              <a:t>An adjective that means </a:t>
            </a:r>
            <a:r>
              <a:rPr lang="en-US" sz="6400" i="1" dirty="0" smtClean="0">
                <a:solidFill>
                  <a:schemeClr val="accent1">
                    <a:lumMod val="75000"/>
                  </a:schemeClr>
                </a:solidFill>
              </a:rPr>
              <a:t>new</a:t>
            </a:r>
          </a:p>
          <a:p>
            <a:pPr>
              <a:spcBef>
                <a:spcPts val="1400"/>
              </a:spcBef>
              <a:buAutoNum type="arabicPeriod"/>
            </a:pPr>
            <a:r>
              <a:rPr lang="en-US" sz="6400" dirty="0" smtClean="0">
                <a:solidFill>
                  <a:schemeClr val="accent1">
                    <a:lumMod val="75000"/>
                  </a:schemeClr>
                </a:solidFill>
              </a:rPr>
              <a:t>A fancy research verb</a:t>
            </a:r>
          </a:p>
          <a:p>
            <a:pPr marL="0" indent="0">
              <a:spcBef>
                <a:spcPts val="600"/>
              </a:spcBef>
              <a:buNone/>
            </a:pPr>
            <a:endParaRPr lang="en-US" sz="3789" dirty="0" smtClean="0"/>
          </a:p>
          <a:p>
            <a:pPr>
              <a:spcBef>
                <a:spcPts val="600"/>
              </a:spcBef>
              <a:buNone/>
            </a:pPr>
            <a:endParaRPr lang="en-US" sz="3789" dirty="0" smtClean="0"/>
          </a:p>
          <a:p>
            <a:pPr>
              <a:buNone/>
            </a:pPr>
            <a:endParaRPr lang="en-US" dirty="0"/>
          </a:p>
        </p:txBody>
      </p:sp>
      <p:sp>
        <p:nvSpPr>
          <p:cNvPr id="11" name="Content Placeholder 10"/>
          <p:cNvSpPr>
            <a:spLocks noGrp="1"/>
          </p:cNvSpPr>
          <p:nvPr>
            <p:ph sz="half" idx="2"/>
          </p:nvPr>
        </p:nvSpPr>
        <p:spPr>
          <a:xfrm>
            <a:off x="4842933" y="372534"/>
            <a:ext cx="4301067" cy="6366934"/>
          </a:xfrm>
        </p:spPr>
        <p:txBody>
          <a:bodyPr>
            <a:normAutofit fontScale="25000" lnSpcReduction="20000"/>
          </a:bodyPr>
          <a:lstStyle/>
          <a:p>
            <a:pPr marL="228600" indent="-228600">
              <a:buFont typeface="+mj-lt"/>
              <a:buAutoNum type="arabicPeriod" startAt="3"/>
            </a:pPr>
            <a:r>
              <a:rPr lang="en-US" sz="6400" dirty="0" smtClean="0">
                <a:solidFill>
                  <a:schemeClr val="accent1">
                    <a:lumMod val="75000"/>
                  </a:schemeClr>
                </a:solidFill>
              </a:rPr>
              <a:t>A  noun that is an obscure research area </a:t>
            </a:r>
          </a:p>
          <a:p>
            <a:pPr marL="0" indent="0">
              <a:buFont typeface="+mj-lt"/>
              <a:buAutoNum type="arabicPeriod" startAt="3"/>
            </a:pPr>
            <a:r>
              <a:rPr lang="en-US" sz="6400" dirty="0" smtClean="0">
                <a:solidFill>
                  <a:schemeClr val="accent1">
                    <a:lumMod val="75000"/>
                  </a:schemeClr>
                </a:solidFill>
              </a:rPr>
              <a:t> A method someone else invented</a:t>
            </a:r>
          </a:p>
          <a:p>
            <a:pPr marL="347663" indent="-347663">
              <a:buFont typeface="+mj-lt"/>
              <a:buAutoNum type="arabicPeriod" startAt="3"/>
            </a:pPr>
            <a:r>
              <a:rPr lang="en-US" sz="6400" dirty="0" smtClean="0">
                <a:solidFill>
                  <a:schemeClr val="accent1">
                    <a:lumMod val="75000"/>
                  </a:schemeClr>
                </a:solidFill>
              </a:rPr>
              <a:t>A noun property of something</a:t>
            </a:r>
          </a:p>
          <a:p>
            <a:pPr marL="347663" indent="-347663">
              <a:buFont typeface="+mj-lt"/>
              <a:buAutoNum type="arabicPeriod" startAt="3"/>
            </a:pPr>
            <a:r>
              <a:rPr lang="en-US" sz="6400" dirty="0" smtClean="0">
                <a:solidFill>
                  <a:schemeClr val="accent1">
                    <a:lumMod val="75000"/>
                  </a:schemeClr>
                </a:solidFill>
              </a:rPr>
              <a:t>A number + units of  some kind</a:t>
            </a:r>
          </a:p>
          <a:p>
            <a:pPr marL="347663" indent="-347663">
              <a:buFont typeface="+mj-lt"/>
              <a:buAutoNum type="arabicPeriod" startAt="3"/>
            </a:pPr>
            <a:r>
              <a:rPr lang="en-US" sz="6400" dirty="0" smtClean="0">
                <a:solidFill>
                  <a:schemeClr val="accent1">
                    <a:lumMod val="75000"/>
                  </a:schemeClr>
                </a:solidFill>
              </a:rPr>
              <a:t>An adjective that indicates something really good</a:t>
            </a:r>
          </a:p>
          <a:p>
            <a:pPr marL="347663" indent="-347663">
              <a:buFont typeface="+mj-lt"/>
              <a:buAutoNum type="arabicPeriod" startAt="3"/>
            </a:pPr>
            <a:r>
              <a:rPr lang="en-US" sz="6400" dirty="0" smtClean="0">
                <a:solidFill>
                  <a:schemeClr val="accent1">
                    <a:lumMod val="75000"/>
                  </a:schemeClr>
                </a:solidFill>
              </a:rPr>
              <a:t>Some poor author</a:t>
            </a:r>
          </a:p>
          <a:p>
            <a:pPr marL="347663" indent="-347663">
              <a:buFont typeface="+mj-lt"/>
              <a:buAutoNum type="arabicPeriod" startAt="3"/>
            </a:pPr>
            <a:r>
              <a:rPr lang="en-US" sz="6400" dirty="0" smtClean="0">
                <a:solidFill>
                  <a:schemeClr val="accent1">
                    <a:lumMod val="75000"/>
                  </a:schemeClr>
                </a:solidFill>
              </a:rPr>
              <a:t>An adjective that indicates importance </a:t>
            </a:r>
          </a:p>
          <a:p>
            <a:pPr marL="347663" indent="-347663">
              <a:buFont typeface="+mj-lt"/>
              <a:buAutoNum type="arabicPeriod" startAt="3"/>
            </a:pPr>
            <a:r>
              <a:rPr lang="en-US" sz="6400" dirty="0" smtClean="0">
                <a:solidFill>
                  <a:schemeClr val="accent1">
                    <a:lumMod val="75000"/>
                  </a:schemeClr>
                </a:solidFill>
              </a:rPr>
              <a:t>A noun that is a buzzword </a:t>
            </a:r>
          </a:p>
          <a:p>
            <a:pPr marL="347663" indent="-347663">
              <a:buFont typeface="+mj-lt"/>
              <a:buAutoNum type="arabicPeriod" startAt="3"/>
            </a:pPr>
            <a:r>
              <a:rPr lang="en-US" sz="6400" dirty="0" smtClean="0">
                <a:solidFill>
                  <a:schemeClr val="accent1">
                    <a:lumMod val="75000"/>
                  </a:schemeClr>
                </a:solidFill>
              </a:rPr>
              <a:t>A big, fancy noun that captures something of great social concern </a:t>
            </a:r>
          </a:p>
          <a:p>
            <a:pPr marL="347663" indent="-347663">
              <a:buFont typeface="+mj-lt"/>
              <a:buAutoNum type="arabicPeriod" startAt="3"/>
            </a:pPr>
            <a:endParaRPr lang="en-US" sz="6400" dirty="0" smtClean="0"/>
          </a:p>
          <a:p>
            <a:pPr marL="347663" indent="-347663">
              <a:buNone/>
            </a:pPr>
            <a:endParaRPr lang="en-US" sz="6400" dirty="0" smtClean="0"/>
          </a:p>
          <a:p>
            <a:pPr marL="347663" indent="-347663">
              <a:spcBef>
                <a:spcPts val="0"/>
              </a:spcBef>
              <a:buNone/>
            </a:pPr>
            <a:r>
              <a:rPr lang="en-US" sz="4800" dirty="0" smtClean="0"/>
              <a:t>(based on Ph.D. comics</a:t>
            </a:r>
          </a:p>
          <a:p>
            <a:pPr marL="0" indent="0">
              <a:spcBef>
                <a:spcPts val="0"/>
              </a:spcBef>
              <a:buNone/>
            </a:pPr>
            <a:r>
              <a:rPr lang="en-US" sz="4800" dirty="0" smtClean="0"/>
              <a:t>http://</a:t>
            </a:r>
            <a:r>
              <a:rPr lang="en-US" sz="4800" dirty="0" err="1" smtClean="0"/>
              <a:t>www.phdcomics.com/comics/archive.php?comicid</a:t>
            </a:r>
            <a:r>
              <a:rPr lang="en-US" sz="4800" dirty="0" smtClean="0"/>
              <a:t>=1121</a:t>
            </a:r>
          </a:p>
          <a:p>
            <a:pPr marL="398463" indent="-398463">
              <a:buFont typeface="+mj-lt"/>
              <a:buAutoNum type="arabicPeriod" startAt="3"/>
            </a:pPr>
            <a:endParaRPr lang="en-US" sz="7200" dirty="0" smtClean="0"/>
          </a:p>
          <a:p>
            <a:pPr>
              <a:buAutoNum type="arabicPeriod" startAt="3"/>
            </a:pPr>
            <a:endParaRPr lang="en-US" sz="4500" dirty="0" smtClean="0"/>
          </a:p>
          <a:p>
            <a:pPr>
              <a:buAutoNum type="arabicPeriod" startAt="3"/>
            </a:pPr>
            <a:endParaRPr lang="en-US" dirty="0"/>
          </a:p>
        </p:txBody>
      </p:sp>
    </p:spTree>
    <p:extLst>
      <p:ext uri="{BB962C8B-B14F-4D97-AF65-F5344CB8AC3E}">
        <p14:creationId xmlns:p14="http://schemas.microsoft.com/office/powerpoint/2010/main" val="22560018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Challenges</a:t>
            </a:r>
            <a:endParaRPr lang="en-US" dirty="0"/>
          </a:p>
        </p:txBody>
      </p:sp>
      <p:sp>
        <p:nvSpPr>
          <p:cNvPr id="6" name="Content Placeholder 5"/>
          <p:cNvSpPr>
            <a:spLocks noGrp="1"/>
          </p:cNvSpPr>
          <p:nvPr>
            <p:ph idx="1"/>
          </p:nvPr>
        </p:nvSpPr>
        <p:spPr/>
        <p:txBody>
          <a:bodyPr>
            <a:normAutofit fontScale="92500" lnSpcReduction="20000"/>
          </a:bodyPr>
          <a:lstStyle/>
          <a:p>
            <a:pPr>
              <a:spcBef>
                <a:spcPts val="0"/>
              </a:spcBef>
              <a:spcAft>
                <a:spcPts val="1200"/>
              </a:spcAft>
            </a:pPr>
            <a:r>
              <a:rPr lang="en-US" dirty="0" smtClean="0"/>
              <a:t>Are </a:t>
            </a:r>
            <a:r>
              <a:rPr lang="en-US" dirty="0" smtClean="0"/>
              <a:t>the perspectives </a:t>
            </a:r>
            <a:r>
              <a:rPr lang="en-US" dirty="0" smtClean="0"/>
              <a:t>on EAP communication support on target?</a:t>
            </a:r>
          </a:p>
          <a:p>
            <a:pPr lvl="1"/>
            <a:r>
              <a:rPr lang="en-US" dirty="0" smtClean="0"/>
              <a:t>academic purpose means academia </a:t>
            </a:r>
          </a:p>
          <a:p>
            <a:pPr lvl="1"/>
            <a:r>
              <a:rPr lang="en-US" dirty="0" smtClean="0"/>
              <a:t>a </a:t>
            </a:r>
            <a:r>
              <a:rPr lang="en-US" dirty="0" smtClean="0"/>
              <a:t>“fix-it” service </a:t>
            </a:r>
          </a:p>
          <a:p>
            <a:pPr lvl="1"/>
            <a:r>
              <a:rPr lang="en-US" dirty="0" smtClean="0"/>
              <a:t>for </a:t>
            </a:r>
            <a:r>
              <a:rPr lang="en-US" dirty="0" smtClean="0"/>
              <a:t>L2 students who are at risk</a:t>
            </a:r>
          </a:p>
          <a:p>
            <a:pPr lvl="1"/>
            <a:r>
              <a:rPr lang="en-US" dirty="0"/>
              <a:t>L2 student  </a:t>
            </a:r>
            <a:r>
              <a:rPr lang="en-US" dirty="0" smtClean="0"/>
              <a:t>support during the first couple of semesters</a:t>
            </a:r>
          </a:p>
          <a:p>
            <a:pPr lvl="1"/>
            <a:r>
              <a:rPr lang="en-US" dirty="0"/>
              <a:t>exclusively for L2 speakers of English</a:t>
            </a:r>
          </a:p>
          <a:p>
            <a:pPr lvl="1"/>
            <a:r>
              <a:rPr lang="en-US" dirty="0" smtClean="0"/>
              <a:t>L1 </a:t>
            </a:r>
            <a:r>
              <a:rPr lang="en-US" dirty="0" smtClean="0"/>
              <a:t>student support in the final few semesters (dissertation stage</a:t>
            </a:r>
            <a:r>
              <a:rPr lang="en-US" dirty="0"/>
              <a:t>) </a:t>
            </a:r>
            <a:endParaRPr lang="en-US" dirty="0" smtClean="0"/>
          </a:p>
          <a:p>
            <a:pPr lvl="1"/>
            <a:endParaRPr lang="en-US" dirty="0" smtClean="0"/>
          </a:p>
          <a:p>
            <a:r>
              <a:rPr lang="en-US" dirty="0" smtClean="0"/>
              <a:t>Are these perspectives out of touch with the needs of today’s students?</a:t>
            </a:r>
          </a:p>
        </p:txBody>
      </p:sp>
    </p:spTree>
    <p:extLst>
      <p:ext uri="{BB962C8B-B14F-4D97-AF65-F5344CB8AC3E}">
        <p14:creationId xmlns:p14="http://schemas.microsoft.com/office/powerpoint/2010/main" val="21103860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For L2 students do we focus on proficiency?</a:t>
            </a:r>
          </a:p>
          <a:p>
            <a:r>
              <a:rPr lang="en-US" dirty="0" smtClean="0"/>
              <a:t>Pre-matriculation?</a:t>
            </a:r>
          </a:p>
          <a:p>
            <a:pPr>
              <a:spcBef>
                <a:spcPts val="0"/>
              </a:spcBef>
              <a:spcAft>
                <a:spcPts val="1800"/>
              </a:spcAft>
            </a:pPr>
            <a:r>
              <a:rPr lang="en-US" dirty="0" smtClean="0"/>
              <a:t>Post-matriculation?</a:t>
            </a:r>
          </a:p>
          <a:p>
            <a:pPr lvl="1"/>
            <a:r>
              <a:rPr lang="en-US" dirty="0" smtClean="0"/>
              <a:t>Whether enrolled L2 students are “</a:t>
            </a:r>
            <a:r>
              <a:rPr lang="en-US" dirty="0"/>
              <a:t>ready” or not to handle their coursework</a:t>
            </a:r>
            <a:r>
              <a:rPr lang="en-US" dirty="0" smtClean="0"/>
              <a:t> in terms of proficiency, they must do the same tasks as all other students</a:t>
            </a:r>
            <a:endParaRPr lang="en-US" dirty="0"/>
          </a:p>
        </p:txBody>
      </p:sp>
    </p:spTree>
    <p:extLst>
      <p:ext uri="{BB962C8B-B14F-4D97-AF65-F5344CB8AC3E}">
        <p14:creationId xmlns:p14="http://schemas.microsoft.com/office/powerpoint/2010/main" val="723146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pPr>
              <a:spcAft>
                <a:spcPts val="1200"/>
              </a:spcAft>
            </a:pPr>
            <a:r>
              <a:rPr lang="en-US" dirty="0" smtClean="0"/>
              <a:t>What about </a:t>
            </a:r>
            <a:r>
              <a:rPr lang="en-US" dirty="0"/>
              <a:t>the </a:t>
            </a:r>
            <a:r>
              <a:rPr lang="en-US" dirty="0" smtClean="0"/>
              <a:t>students’ </a:t>
            </a:r>
            <a:r>
              <a:rPr lang="en-US" dirty="0"/>
              <a:t>current communication </a:t>
            </a:r>
            <a:r>
              <a:rPr lang="en-US" dirty="0" smtClean="0"/>
              <a:t>demands?</a:t>
            </a:r>
          </a:p>
          <a:p>
            <a:pPr>
              <a:spcBef>
                <a:spcPts val="0"/>
              </a:spcBef>
              <a:spcAft>
                <a:spcPts val="1200"/>
              </a:spcAft>
            </a:pPr>
            <a:r>
              <a:rPr lang="en-US" dirty="0" smtClean="0"/>
              <a:t>What’s wrong with emphasizing proficiency?</a:t>
            </a:r>
          </a:p>
          <a:p>
            <a:pPr lvl="1">
              <a:spcAft>
                <a:spcPts val="1200"/>
              </a:spcAft>
            </a:pPr>
            <a:r>
              <a:rPr lang="en-US" dirty="0" smtClean="0"/>
              <a:t>evidence that proficiency </a:t>
            </a:r>
            <a:r>
              <a:rPr lang="en-US" dirty="0"/>
              <a:t>is a good predictor of academic risk is not particularly </a:t>
            </a:r>
            <a:r>
              <a:rPr lang="en-US" dirty="0" smtClean="0"/>
              <a:t>compelling</a:t>
            </a:r>
          </a:p>
          <a:p>
            <a:pPr lvl="1"/>
            <a:r>
              <a:rPr lang="en-US" dirty="0" smtClean="0"/>
              <a:t>“proficient” </a:t>
            </a:r>
            <a:r>
              <a:rPr lang="en-US" dirty="0"/>
              <a:t>students and other expert users of English are </a:t>
            </a:r>
            <a:r>
              <a:rPr lang="en-US" dirty="0" smtClean="0"/>
              <a:t>locked out of EAP </a:t>
            </a:r>
            <a:r>
              <a:rPr lang="en-US" dirty="0"/>
              <a:t>support and believed to have the </a:t>
            </a:r>
            <a:r>
              <a:rPr lang="en-US" dirty="0" smtClean="0"/>
              <a:t>linguistic and social </a:t>
            </a:r>
            <a:r>
              <a:rPr lang="en-US" dirty="0"/>
              <a:t>capital needed for </a:t>
            </a:r>
            <a:r>
              <a:rPr lang="en-US" dirty="0" smtClean="0"/>
              <a:t>success</a:t>
            </a:r>
            <a:endParaRPr lang="en-US" dirty="0"/>
          </a:p>
        </p:txBody>
      </p:sp>
    </p:spTree>
    <p:extLst>
      <p:ext uri="{BB962C8B-B14F-4D97-AF65-F5344CB8AC3E}">
        <p14:creationId xmlns:p14="http://schemas.microsoft.com/office/powerpoint/2010/main" val="948699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endParaRPr lang="en-US" dirty="0"/>
          </a:p>
        </p:txBody>
      </p:sp>
      <p:sp>
        <p:nvSpPr>
          <p:cNvPr id="3" name="Content Placeholder 2"/>
          <p:cNvSpPr>
            <a:spLocks noGrp="1"/>
          </p:cNvSpPr>
          <p:nvPr>
            <p:ph idx="1"/>
          </p:nvPr>
        </p:nvSpPr>
        <p:spPr/>
        <p:txBody>
          <a:bodyPr>
            <a:normAutofit/>
          </a:bodyPr>
          <a:lstStyle/>
          <a:p>
            <a:pPr>
              <a:spcBef>
                <a:spcPts val="0"/>
              </a:spcBef>
              <a:spcAft>
                <a:spcPts val="1200"/>
              </a:spcAft>
            </a:pPr>
            <a:r>
              <a:rPr lang="en-US" dirty="0" smtClean="0"/>
              <a:t>Understanding genres</a:t>
            </a:r>
          </a:p>
          <a:p>
            <a:pPr lvl="1">
              <a:spcBef>
                <a:spcPts val="0"/>
              </a:spcBef>
              <a:spcAft>
                <a:spcPts val="1200"/>
              </a:spcAft>
            </a:pPr>
            <a:r>
              <a:rPr lang="en-US" dirty="0" smtClean="0"/>
              <a:t> Differences across disciplines and sub-disciplines</a:t>
            </a:r>
          </a:p>
          <a:p>
            <a:pPr lvl="2">
              <a:spcAft>
                <a:spcPts val="1200"/>
              </a:spcAft>
            </a:pPr>
            <a:r>
              <a:rPr lang="en-US" dirty="0" smtClean="0"/>
              <a:t>A </a:t>
            </a:r>
            <a:r>
              <a:rPr lang="en-US" dirty="0"/>
              <a:t>thesis (dissertation) </a:t>
            </a:r>
            <a:r>
              <a:rPr lang="en-US" dirty="0" smtClean="0"/>
              <a:t>proposal</a:t>
            </a:r>
          </a:p>
          <a:p>
            <a:pPr lvl="3">
              <a:spcAft>
                <a:spcPts val="1200"/>
              </a:spcAft>
            </a:pPr>
            <a:r>
              <a:rPr lang="en-US" dirty="0" smtClean="0"/>
              <a:t>25</a:t>
            </a:r>
            <a:r>
              <a:rPr lang="en-US" dirty="0"/>
              <a:t>-page literature review that concludes with research questions and an approach to investigating </a:t>
            </a:r>
            <a:r>
              <a:rPr lang="en-US" dirty="0" smtClean="0"/>
              <a:t>them?</a:t>
            </a:r>
            <a:endParaRPr lang="en-US" dirty="0"/>
          </a:p>
          <a:p>
            <a:pPr lvl="3"/>
            <a:r>
              <a:rPr lang="en-US" dirty="0" smtClean="0"/>
              <a:t>the </a:t>
            </a:r>
            <a:r>
              <a:rPr lang="en-US" dirty="0"/>
              <a:t>first three chapters of a traditional thesis (dissertation</a:t>
            </a:r>
            <a:r>
              <a:rPr lang="en-GB" dirty="0"/>
              <a:t> </a:t>
            </a:r>
            <a:r>
              <a:rPr lang="en-US" dirty="0" smtClean="0"/>
              <a:t>)</a:t>
            </a:r>
            <a:r>
              <a:rPr lang="en-GB" dirty="0" smtClean="0"/>
              <a:t>?</a:t>
            </a:r>
            <a:endParaRPr lang="en-US" dirty="0"/>
          </a:p>
          <a:p>
            <a:endParaRPr lang="en-US" dirty="0"/>
          </a:p>
        </p:txBody>
      </p:sp>
    </p:spTree>
    <p:extLst>
      <p:ext uri="{BB962C8B-B14F-4D97-AF65-F5344CB8AC3E}">
        <p14:creationId xmlns:p14="http://schemas.microsoft.com/office/powerpoint/2010/main" val="10031757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the Challenges</a:t>
            </a:r>
            <a:endParaRPr lang="en-US" dirty="0"/>
          </a:p>
        </p:txBody>
      </p:sp>
      <p:sp>
        <p:nvSpPr>
          <p:cNvPr id="3" name="Content Placeholder 2"/>
          <p:cNvSpPr>
            <a:spLocks noGrp="1"/>
          </p:cNvSpPr>
          <p:nvPr>
            <p:ph idx="1"/>
          </p:nvPr>
        </p:nvSpPr>
        <p:spPr/>
        <p:txBody>
          <a:bodyPr/>
          <a:lstStyle/>
          <a:p>
            <a:pPr>
              <a:spcAft>
                <a:spcPts val="1200"/>
              </a:spcAft>
            </a:pPr>
            <a:r>
              <a:rPr lang="en-US" dirty="0" smtClean="0"/>
              <a:t>There </a:t>
            </a:r>
            <a:r>
              <a:rPr lang="en-US" dirty="0"/>
              <a:t>is still a place for EAP classes </a:t>
            </a:r>
            <a:r>
              <a:rPr lang="en-US" dirty="0" smtClean="0"/>
              <a:t>for less </a:t>
            </a:r>
            <a:r>
              <a:rPr lang="en-US" dirty="0"/>
              <a:t>proficient </a:t>
            </a:r>
            <a:r>
              <a:rPr lang="en-US" dirty="0" smtClean="0"/>
              <a:t>students, but</a:t>
            </a:r>
            <a:endParaRPr lang="en-US" dirty="0"/>
          </a:p>
          <a:p>
            <a:pPr>
              <a:spcBef>
                <a:spcPts val="0"/>
              </a:spcBef>
              <a:spcAft>
                <a:spcPts val="1800"/>
              </a:spcAft>
            </a:pPr>
            <a:r>
              <a:rPr lang="en-US" dirty="0" smtClean="0"/>
              <a:t>EAP </a:t>
            </a:r>
            <a:r>
              <a:rPr lang="en-US" dirty="0"/>
              <a:t>programs </a:t>
            </a:r>
            <a:r>
              <a:rPr lang="en-US" dirty="0" smtClean="0"/>
              <a:t>need to </a:t>
            </a:r>
            <a:r>
              <a:rPr lang="en-US" dirty="0"/>
              <a:t>offer a range of courses </a:t>
            </a:r>
            <a:r>
              <a:rPr lang="en-US" dirty="0" smtClean="0"/>
              <a:t>that</a:t>
            </a:r>
          </a:p>
          <a:p>
            <a:pPr lvl="1">
              <a:spcBef>
                <a:spcPts val="0"/>
              </a:spcBef>
              <a:spcAft>
                <a:spcPts val="1200"/>
              </a:spcAft>
            </a:pPr>
            <a:r>
              <a:rPr lang="en-US" dirty="0" smtClean="0"/>
              <a:t>attract </a:t>
            </a:r>
            <a:r>
              <a:rPr lang="en-US" dirty="0"/>
              <a:t>and reach out to students of all levels of English </a:t>
            </a:r>
            <a:r>
              <a:rPr lang="en-US" dirty="0" smtClean="0"/>
              <a:t>proficiency</a:t>
            </a:r>
          </a:p>
          <a:p>
            <a:pPr lvl="1"/>
            <a:r>
              <a:rPr lang="en-US" dirty="0" smtClean="0"/>
              <a:t>and who are at </a:t>
            </a:r>
            <a:r>
              <a:rPr lang="en-US" dirty="0"/>
              <a:t>various stages of their degree programs. </a:t>
            </a:r>
          </a:p>
        </p:txBody>
      </p:sp>
    </p:spTree>
    <p:extLst>
      <p:ext uri="{BB962C8B-B14F-4D97-AF65-F5344CB8AC3E}">
        <p14:creationId xmlns:p14="http://schemas.microsoft.com/office/powerpoint/2010/main" val="20138645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the Challenges</a:t>
            </a:r>
            <a:endParaRPr lang="en-US" dirty="0"/>
          </a:p>
        </p:txBody>
      </p:sp>
      <p:sp>
        <p:nvSpPr>
          <p:cNvPr id="3" name="Content Placeholder 2"/>
          <p:cNvSpPr>
            <a:spLocks noGrp="1"/>
          </p:cNvSpPr>
          <p:nvPr>
            <p:ph idx="1"/>
          </p:nvPr>
        </p:nvSpPr>
        <p:spPr/>
        <p:txBody>
          <a:bodyPr>
            <a:normAutofit/>
          </a:bodyPr>
          <a:lstStyle/>
          <a:p>
            <a:r>
              <a:rPr lang="en-US" dirty="0" smtClean="0"/>
              <a:t>We may </a:t>
            </a:r>
            <a:r>
              <a:rPr lang="en-US" dirty="0"/>
              <a:t>have conceptions and preconceptions that we bring to our EAP teaching</a:t>
            </a:r>
          </a:p>
          <a:p>
            <a:pPr lvl="0"/>
            <a:r>
              <a:rPr lang="en-US" dirty="0" smtClean="0"/>
              <a:t>Some preconceptions </a:t>
            </a:r>
            <a:r>
              <a:rPr lang="en-US" dirty="0"/>
              <a:t>may be misconceptions</a:t>
            </a:r>
          </a:p>
          <a:p>
            <a:pPr lvl="0"/>
            <a:r>
              <a:rPr lang="en-US" dirty="0"/>
              <a:t>We need to reconsider </a:t>
            </a:r>
            <a:r>
              <a:rPr lang="en-US" i="1" dirty="0"/>
              <a:t>which students</a:t>
            </a:r>
            <a:r>
              <a:rPr lang="en-US" dirty="0"/>
              <a:t> may need support and </a:t>
            </a:r>
            <a:r>
              <a:rPr lang="en-US" i="1" dirty="0"/>
              <a:t>when</a:t>
            </a:r>
            <a:r>
              <a:rPr lang="en-US" dirty="0"/>
              <a:t> that support is </a:t>
            </a:r>
            <a:r>
              <a:rPr lang="en-US" dirty="0" smtClean="0"/>
              <a:t>needed.</a:t>
            </a:r>
            <a:endParaRPr lang="en-US" dirty="0"/>
          </a:p>
          <a:p>
            <a:pPr lvl="0"/>
            <a:r>
              <a:rPr lang="en-US" dirty="0"/>
              <a:t>We need a better understanding of our </a:t>
            </a:r>
            <a:r>
              <a:rPr lang="en-US" dirty="0" smtClean="0"/>
              <a:t>students and more </a:t>
            </a:r>
            <a:r>
              <a:rPr lang="en-US" dirty="0"/>
              <a:t>knowledge of the writing and speaking demands that our </a:t>
            </a:r>
            <a:r>
              <a:rPr lang="en-US" dirty="0" smtClean="0"/>
              <a:t>they face</a:t>
            </a:r>
            <a:r>
              <a:rPr lang="en-US" dirty="0" smtClean="0"/>
              <a:t>.</a:t>
            </a:r>
            <a:endParaRPr lang="en-US" dirty="0"/>
          </a:p>
        </p:txBody>
      </p:sp>
    </p:spTree>
    <p:extLst>
      <p:ext uri="{BB962C8B-B14F-4D97-AF65-F5344CB8AC3E}">
        <p14:creationId xmlns:p14="http://schemas.microsoft.com/office/powerpoint/2010/main" val="1078716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30 years later</a:t>
            </a:r>
            <a:endParaRPr lang="en-US" sz="3200"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spcBef>
                <a:spcPts val="0"/>
              </a:spcBef>
              <a:spcAft>
                <a:spcPts val="1200"/>
              </a:spcAft>
            </a:pPr>
            <a:r>
              <a:rPr lang="en-US" sz="2400" i="1" dirty="0" smtClean="0"/>
              <a:t>The </a:t>
            </a:r>
            <a:r>
              <a:rPr lang="en-US" sz="2400" i="1" dirty="0" err="1" smtClean="0"/>
              <a:t>Semiperiphery</a:t>
            </a:r>
            <a:r>
              <a:rPr lang="en-US" sz="2400" i="1" dirty="0" smtClean="0"/>
              <a:t> of Academic Writing: Discourses, Communities and Practices</a:t>
            </a:r>
            <a:r>
              <a:rPr lang="en-US" sz="2400" dirty="0" smtClean="0"/>
              <a:t>. (Karen Bennett, ed.) 2014</a:t>
            </a:r>
          </a:p>
          <a:p>
            <a:pPr lvl="1">
              <a:spcBef>
                <a:spcPts val="0"/>
              </a:spcBef>
              <a:spcAft>
                <a:spcPts val="1200"/>
              </a:spcAft>
            </a:pPr>
            <a:r>
              <a:rPr lang="en-US" sz="2200" dirty="0" smtClean="0"/>
              <a:t>15 authors and co-authors, all non-native speakers of English, except for the editor (British) and one other contributor (from Australia)</a:t>
            </a:r>
          </a:p>
          <a:p>
            <a:pPr lvl="1">
              <a:spcBef>
                <a:spcPts val="0"/>
              </a:spcBef>
              <a:spcAft>
                <a:spcPts val="1200"/>
              </a:spcAft>
            </a:pPr>
            <a:r>
              <a:rPr lang="en-US" sz="2400" dirty="0" smtClean="0"/>
              <a:t>All the papers (bar one) are scholarly descriptions of the state of play in various countries (mostly E. Europe), such as “The changing face of Czech academic discourse”.</a:t>
            </a:r>
          </a:p>
          <a:p>
            <a:pPr lvl="1">
              <a:spcBef>
                <a:spcPts val="0"/>
              </a:spcBef>
              <a:spcAft>
                <a:spcPts val="1200"/>
              </a:spcAft>
            </a:pPr>
            <a:r>
              <a:rPr lang="en-US" sz="2200" dirty="0" smtClean="0"/>
              <a:t>The one exception: “Teaching academic writing for the global world in Poland: The ELF perspective”</a:t>
            </a:r>
          </a:p>
          <a:p>
            <a:pPr>
              <a:buNone/>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the Challenges</a:t>
            </a:r>
            <a:endParaRPr lang="en-US" dirty="0"/>
          </a:p>
        </p:txBody>
      </p:sp>
      <p:sp>
        <p:nvSpPr>
          <p:cNvPr id="3" name="Content Placeholder 2"/>
          <p:cNvSpPr>
            <a:spLocks noGrp="1"/>
          </p:cNvSpPr>
          <p:nvPr>
            <p:ph idx="1"/>
          </p:nvPr>
        </p:nvSpPr>
        <p:spPr/>
        <p:txBody>
          <a:bodyPr>
            <a:normAutofit/>
          </a:bodyPr>
          <a:lstStyle/>
          <a:p>
            <a:r>
              <a:rPr lang="en-US" dirty="0" smtClean="0"/>
              <a:t>And . . . . </a:t>
            </a:r>
            <a:r>
              <a:rPr lang="en-US" smtClean="0"/>
              <a:t>?</a:t>
            </a:r>
            <a:endParaRPr lang="en-US" dirty="0"/>
          </a:p>
        </p:txBody>
      </p:sp>
    </p:spTree>
    <p:extLst>
      <p:ext uri="{BB962C8B-B14F-4D97-AF65-F5344CB8AC3E}">
        <p14:creationId xmlns:p14="http://schemas.microsoft.com/office/powerpoint/2010/main" val="2513774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933" y="3200400"/>
            <a:ext cx="8915400" cy="2286000"/>
          </a:xfrm>
          <a:solidFill>
            <a:schemeClr val="accent1"/>
          </a:solidFill>
        </p:spPr>
        <p:txBody>
          <a:bodyPr/>
          <a:lstStyle/>
          <a:p>
            <a:r>
              <a:rPr lang="en-US" dirty="0" smtClean="0"/>
              <a:t>Thank you!</a:t>
            </a:r>
            <a:endParaRPr lang="en-US" dirty="0"/>
          </a:p>
        </p:txBody>
      </p:sp>
      <p:sp>
        <p:nvSpPr>
          <p:cNvPr id="7" name="Text Placeholder 6"/>
          <p:cNvSpPr>
            <a:spLocks noGrp="1"/>
          </p:cNvSpPr>
          <p:nvPr>
            <p:ph type="body" idx="1"/>
          </p:nvPr>
        </p:nvSpPr>
        <p:spPr>
          <a:xfrm>
            <a:off x="914400" y="5486400"/>
            <a:ext cx="8001000" cy="777240"/>
          </a:xfrm>
        </p:spPr>
        <p:txBody>
          <a:bodyPr lIns="365760" tIns="182880">
            <a:normAutofit fontScale="92500" lnSpcReduction="20000"/>
          </a:bodyPr>
          <a:lstStyle/>
          <a:p>
            <a:r>
              <a:rPr lang="en-US" dirty="0" smtClean="0">
                <a:hlinkClick r:id="rId2"/>
              </a:rPr>
              <a:t>cfeak@umich.edu</a:t>
            </a:r>
          </a:p>
          <a:p>
            <a:r>
              <a:rPr lang="en-US" dirty="0" smtClean="0">
                <a:hlinkClick r:id="rId2"/>
              </a:rPr>
              <a:t>jmswales@umich.edu</a:t>
            </a:r>
            <a:endParaRPr lang="en-US" dirty="0" smtClean="0"/>
          </a:p>
          <a:p>
            <a:endParaRPr lang="en-US" dirty="0"/>
          </a:p>
        </p:txBody>
      </p:sp>
    </p:spTree>
    <p:extLst>
      <p:ext uri="{BB962C8B-B14F-4D97-AF65-F5344CB8AC3E}">
        <p14:creationId xmlns:p14="http://schemas.microsoft.com/office/powerpoint/2010/main" val="6014365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30 years later</a:t>
            </a:r>
            <a:endParaRPr lang="en-US" sz="3200" dirty="0"/>
          </a:p>
        </p:txBody>
      </p:sp>
      <p:sp>
        <p:nvSpPr>
          <p:cNvPr id="3" name="Content Placeholder 2"/>
          <p:cNvSpPr>
            <a:spLocks noGrp="1"/>
          </p:cNvSpPr>
          <p:nvPr>
            <p:ph idx="1"/>
          </p:nvPr>
        </p:nvSpPr>
        <p:spPr/>
        <p:txBody>
          <a:bodyPr>
            <a:normAutofit fontScale="77500" lnSpcReduction="20000"/>
          </a:bodyPr>
          <a:lstStyle/>
          <a:p>
            <a:pPr>
              <a:spcBef>
                <a:spcPts val="0"/>
              </a:spcBef>
              <a:spcAft>
                <a:spcPts val="1200"/>
              </a:spcAft>
            </a:pPr>
            <a:r>
              <a:rPr lang="en-US" sz="2400" dirty="0"/>
              <a:t>So, an entirely meritorious diffusion across the world of analytic studies of academic texts, with particular strengths in:</a:t>
            </a:r>
          </a:p>
          <a:p>
            <a:pPr lvl="1">
              <a:spcBef>
                <a:spcPts val="0"/>
              </a:spcBef>
              <a:spcAft>
                <a:spcPts val="1200"/>
              </a:spcAft>
            </a:pPr>
            <a:r>
              <a:rPr lang="en-US" sz="2581" dirty="0"/>
              <a:t>Spain</a:t>
            </a:r>
          </a:p>
          <a:p>
            <a:pPr lvl="1">
              <a:spcBef>
                <a:spcPts val="0"/>
              </a:spcBef>
              <a:spcAft>
                <a:spcPts val="1200"/>
              </a:spcAft>
            </a:pPr>
            <a:r>
              <a:rPr lang="en-US" sz="2581" dirty="0"/>
              <a:t>Sweden</a:t>
            </a:r>
          </a:p>
          <a:p>
            <a:pPr lvl="1">
              <a:spcBef>
                <a:spcPts val="0"/>
              </a:spcBef>
              <a:spcAft>
                <a:spcPts val="1200"/>
              </a:spcAft>
            </a:pPr>
            <a:r>
              <a:rPr lang="en-US" sz="2581" dirty="0"/>
              <a:t>Brazil (though often in Portuguese)</a:t>
            </a:r>
          </a:p>
          <a:p>
            <a:pPr lvl="1">
              <a:spcBef>
                <a:spcPts val="0"/>
              </a:spcBef>
              <a:spcAft>
                <a:spcPts val="1200"/>
              </a:spcAft>
            </a:pPr>
            <a:r>
              <a:rPr lang="en-US" sz="2581" dirty="0" smtClean="0"/>
              <a:t>Hong Kong</a:t>
            </a:r>
            <a:endParaRPr lang="en-US" sz="2581" dirty="0"/>
          </a:p>
          <a:p>
            <a:pPr lvl="1">
              <a:spcBef>
                <a:spcPts val="0"/>
              </a:spcBef>
              <a:spcAft>
                <a:spcPts val="1200"/>
              </a:spcAft>
            </a:pPr>
            <a:r>
              <a:rPr lang="en-US" sz="2323" dirty="0" smtClean="0"/>
              <a:t>Australia</a:t>
            </a:r>
          </a:p>
          <a:p>
            <a:pPr lvl="1">
              <a:spcBef>
                <a:spcPts val="0"/>
              </a:spcBef>
              <a:spcAft>
                <a:spcPts val="1200"/>
              </a:spcAft>
            </a:pPr>
            <a:r>
              <a:rPr lang="en-US" sz="2323" dirty="0" smtClean="0"/>
              <a:t>New Zealand</a:t>
            </a:r>
          </a:p>
          <a:p>
            <a:pPr lvl="1">
              <a:spcBef>
                <a:spcPts val="0"/>
              </a:spcBef>
              <a:spcAft>
                <a:spcPts val="1200"/>
              </a:spcAft>
            </a:pPr>
            <a:r>
              <a:rPr lang="en-US" sz="2323" dirty="0" smtClean="0"/>
              <a:t>And </a:t>
            </a:r>
            <a:r>
              <a:rPr lang="en-US" sz="2323" dirty="0"/>
              <a:t>emerging strengths in mainland China, France &amp; Iran</a:t>
            </a:r>
          </a:p>
          <a:p>
            <a:pPr>
              <a:spcBef>
                <a:spcPts val="0"/>
              </a:spcBef>
              <a:spcAft>
                <a:spcPts val="1200"/>
              </a:spcAft>
              <a:buNone/>
            </a:pPr>
            <a:endParaRPr lang="en-US" sz="2400" dirty="0"/>
          </a:p>
        </p:txBody>
      </p:sp>
    </p:spTree>
    <p:extLst>
      <p:ext uri="{BB962C8B-B14F-4D97-AF65-F5344CB8AC3E}">
        <p14:creationId xmlns:p14="http://schemas.microsoft.com/office/powerpoint/2010/main" val="482264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old </a:t>
            </a:r>
            <a:r>
              <a:rPr lang="en-US" dirty="0"/>
              <a:t>c</a:t>
            </a:r>
            <a:r>
              <a:rPr lang="en-US" dirty="0" smtClean="0"/>
              <a:t>enter</a:t>
            </a:r>
            <a:endParaRPr lang="en-US" dirty="0"/>
          </a:p>
        </p:txBody>
      </p:sp>
      <p:sp>
        <p:nvSpPr>
          <p:cNvPr id="3" name="Content Placeholder 2"/>
          <p:cNvSpPr>
            <a:spLocks noGrp="1"/>
          </p:cNvSpPr>
          <p:nvPr>
            <p:ph idx="1"/>
          </p:nvPr>
        </p:nvSpPr>
        <p:spPr/>
        <p:txBody>
          <a:bodyPr>
            <a:normAutofit lnSpcReduction="10000"/>
          </a:bodyPr>
          <a:lstStyle/>
          <a:p>
            <a:pPr>
              <a:spcBef>
                <a:spcPts val="0"/>
              </a:spcBef>
              <a:spcAft>
                <a:spcPts val="1800"/>
              </a:spcAft>
              <a:buSzPct val="75000"/>
            </a:pPr>
            <a:r>
              <a:rPr lang="en-US" sz="2400" dirty="0"/>
              <a:t>A worrying implosion in the “old center” (USA, UK</a:t>
            </a:r>
            <a:r>
              <a:rPr lang="en-US" sz="2400" dirty="0" smtClean="0"/>
              <a:t>)</a:t>
            </a:r>
            <a:endParaRPr lang="en-US" sz="2400" dirty="0"/>
          </a:p>
          <a:p>
            <a:pPr lvl="1">
              <a:spcBef>
                <a:spcPts val="0"/>
              </a:spcBef>
              <a:spcAft>
                <a:spcPts val="1200"/>
              </a:spcAft>
              <a:buSzPct val="75000"/>
            </a:pPr>
            <a:r>
              <a:rPr lang="en-US" sz="2000" dirty="0" smtClean="0"/>
              <a:t>Fewer </a:t>
            </a:r>
            <a:r>
              <a:rPr lang="en-US" sz="2000" dirty="0"/>
              <a:t>doctoral opportunities in these countries</a:t>
            </a:r>
          </a:p>
          <a:p>
            <a:pPr lvl="1">
              <a:spcBef>
                <a:spcPts val="0"/>
              </a:spcBef>
              <a:spcAft>
                <a:spcPts val="1200"/>
              </a:spcAft>
              <a:buSzPct val="75000"/>
            </a:pPr>
            <a:r>
              <a:rPr lang="en-US" sz="2000" dirty="0"/>
              <a:t>Fewer professorial appointments</a:t>
            </a:r>
          </a:p>
          <a:p>
            <a:pPr lvl="2">
              <a:spcBef>
                <a:spcPts val="0"/>
              </a:spcBef>
              <a:spcAft>
                <a:spcPts val="1200"/>
              </a:spcAft>
              <a:buSzPct val="75000"/>
            </a:pPr>
            <a:r>
              <a:rPr lang="en-US" sz="2000" dirty="0"/>
              <a:t>A hard-working “lecturer class</a:t>
            </a:r>
            <a:r>
              <a:rPr lang="en-US" dirty="0"/>
              <a:t>”</a:t>
            </a:r>
          </a:p>
          <a:p>
            <a:pPr lvl="1">
              <a:spcBef>
                <a:spcPts val="0"/>
              </a:spcBef>
              <a:spcAft>
                <a:spcPts val="1200"/>
              </a:spcAft>
              <a:buSzPct val="75000"/>
            </a:pPr>
            <a:r>
              <a:rPr lang="en-US" sz="2400" dirty="0"/>
              <a:t>Many conference presentations (as in BALEAP), but few with the will and the skill to attempt international publication</a:t>
            </a:r>
          </a:p>
          <a:p>
            <a:pPr>
              <a:buNone/>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Getting to grips with humanities texts</a:t>
            </a:r>
            <a:endParaRPr lang="en-US" sz="3200" dirty="0"/>
          </a:p>
        </p:txBody>
      </p:sp>
      <p:sp>
        <p:nvSpPr>
          <p:cNvPr id="3" name="Content Placeholder 2"/>
          <p:cNvSpPr>
            <a:spLocks noGrp="1"/>
          </p:cNvSpPr>
          <p:nvPr>
            <p:ph idx="1"/>
          </p:nvPr>
        </p:nvSpPr>
        <p:spPr/>
        <p:txBody>
          <a:bodyPr>
            <a:normAutofit/>
          </a:bodyPr>
          <a:lstStyle/>
          <a:p>
            <a:pPr>
              <a:lnSpc>
                <a:spcPct val="80000"/>
              </a:lnSpc>
              <a:spcBef>
                <a:spcPts val="0"/>
              </a:spcBef>
              <a:spcAft>
                <a:spcPts val="1200"/>
              </a:spcAft>
              <a:buSzPct val="75000"/>
            </a:pPr>
            <a:r>
              <a:rPr lang="en-US" sz="2400" dirty="0" smtClean="0"/>
              <a:t>A double whammy: Only limited demand at the graduate level and the difficulty in establishing clear lines of textual development</a:t>
            </a:r>
          </a:p>
          <a:p>
            <a:pPr>
              <a:lnSpc>
                <a:spcPct val="80000"/>
              </a:lnSpc>
              <a:spcBef>
                <a:spcPts val="0"/>
              </a:spcBef>
              <a:spcAft>
                <a:spcPts val="1200"/>
              </a:spcAft>
              <a:buSzPct val="75000"/>
            </a:pPr>
            <a:endParaRPr lang="en-US" sz="2400" dirty="0"/>
          </a:p>
          <a:p>
            <a:pPr>
              <a:lnSpc>
                <a:spcPct val="80000"/>
              </a:lnSpc>
              <a:spcBef>
                <a:spcPts val="0"/>
              </a:spcBef>
              <a:spcAft>
                <a:spcPts val="1200"/>
              </a:spcAft>
              <a:buSzPct val="75000"/>
            </a:pPr>
            <a:r>
              <a:rPr lang="en-US" sz="2400" dirty="0" smtClean="0"/>
              <a:t>The case of the genre of describing/discussing/evaluating a creative work (a painting, poem, piece of music, film, etc.)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options</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sz="2400" b="1" dirty="0" smtClean="0"/>
              <a:t>General-specific </a:t>
            </a:r>
            <a:r>
              <a:rPr lang="en-US" sz="2400" dirty="0" smtClean="0"/>
              <a:t>(as in empirical introductions)</a:t>
            </a:r>
          </a:p>
          <a:p>
            <a:pPr marL="0" indent="0">
              <a:buNone/>
            </a:pPr>
            <a:endParaRPr lang="en-US" sz="1300" dirty="0" smtClean="0"/>
          </a:p>
          <a:p>
            <a:pPr marL="349250" lvl="1" indent="0">
              <a:spcBef>
                <a:spcPts val="0"/>
              </a:spcBef>
              <a:spcAft>
                <a:spcPts val="1200"/>
              </a:spcAft>
              <a:buNone/>
            </a:pPr>
            <a:r>
              <a:rPr lang="en-US" sz="2200" dirty="0" smtClean="0"/>
              <a:t>Let me tell you about the context (creator, historical background, social context) </a:t>
            </a:r>
            <a:r>
              <a:rPr lang="en-US" sz="2200" dirty="0" smtClean="0">
                <a:sym typeface="Wingdings" pitchFamily="2" charset="2"/>
              </a:rPr>
              <a:t> Now let’s examine the artistic object.</a:t>
            </a:r>
          </a:p>
          <a:p>
            <a:pPr marL="457200" indent="-457200">
              <a:buFont typeface="+mj-lt"/>
              <a:buAutoNum type="arabicPeriod"/>
            </a:pPr>
            <a:r>
              <a:rPr lang="en-US" sz="2400" b="1" dirty="0" smtClean="0">
                <a:sym typeface="Wingdings" pitchFamily="2" charset="2"/>
              </a:rPr>
              <a:t>Specific-general </a:t>
            </a:r>
            <a:r>
              <a:rPr lang="en-US" sz="2400" dirty="0" smtClean="0"/>
              <a:t>(as in empirical discussions)</a:t>
            </a:r>
          </a:p>
          <a:p>
            <a:pPr marL="0" indent="0">
              <a:buNone/>
            </a:pPr>
            <a:endParaRPr lang="en-US" sz="1400" dirty="0" smtClean="0"/>
          </a:p>
          <a:p>
            <a:pPr marL="349250" lvl="1" indent="0">
              <a:buNone/>
            </a:pPr>
            <a:r>
              <a:rPr lang="en-US" sz="2200" dirty="0" smtClean="0"/>
              <a:t>Let’s have a look at the creative product, and let me walk you through its main features </a:t>
            </a:r>
            <a:r>
              <a:rPr lang="en-US" sz="2200" dirty="0" smtClean="0">
                <a:sym typeface="Wingdings" pitchFamily="2" charset="2"/>
              </a:rPr>
              <a:t> Now let me tell you about its creator, her ambience and the influences and effects of her work.</a:t>
            </a:r>
          </a:p>
          <a:p>
            <a:pPr marL="349250" lvl="1" indent="0">
              <a:buNone/>
            </a:pPr>
            <a:r>
              <a:rPr lang="en-US" sz="2200" dirty="0" smtClean="0"/>
              <a:t>	</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options</a:t>
            </a:r>
            <a:endParaRPr lang="en-US" dirty="0"/>
          </a:p>
        </p:txBody>
      </p:sp>
      <p:sp>
        <p:nvSpPr>
          <p:cNvPr id="3" name="Content Placeholder 2"/>
          <p:cNvSpPr>
            <a:spLocks noGrp="1"/>
          </p:cNvSpPr>
          <p:nvPr>
            <p:ph idx="1"/>
          </p:nvPr>
        </p:nvSpPr>
        <p:spPr/>
        <p:txBody>
          <a:bodyPr>
            <a:normAutofit/>
          </a:bodyPr>
          <a:lstStyle/>
          <a:p>
            <a:pPr marL="520700" indent="-520700">
              <a:buNone/>
            </a:pPr>
            <a:r>
              <a:rPr lang="en-US" b="1" dirty="0" smtClean="0">
                <a:solidFill>
                  <a:schemeClr val="accent1"/>
                </a:solidFill>
                <a:sym typeface="Wingdings" pitchFamily="2" charset="2"/>
              </a:rPr>
              <a:t>3.   </a:t>
            </a:r>
            <a:r>
              <a:rPr lang="en-US" dirty="0" smtClean="0">
                <a:sym typeface="Wingdings" pitchFamily="2" charset="2"/>
              </a:rPr>
              <a:t>A</a:t>
            </a:r>
            <a:r>
              <a:rPr lang="en-US" dirty="0" smtClean="0"/>
              <a:t>s far as I can see, at least for art objects, the preferred trajectory is a continuous switching between context and image</a:t>
            </a:r>
          </a:p>
          <a:p>
            <a:pPr lvl="1"/>
            <a:endParaRPr lang="en-US" dirty="0"/>
          </a:p>
          <a:p>
            <a:pPr marL="863600" lvl="1">
              <a:spcBef>
                <a:spcPts val="0"/>
              </a:spcBef>
              <a:spcAft>
                <a:spcPts val="1200"/>
              </a:spcAft>
            </a:pPr>
            <a:r>
              <a:rPr lang="en-US" i="1" dirty="0"/>
              <a:t>Art-The Critics Choice</a:t>
            </a:r>
          </a:p>
          <a:p>
            <a:pPr marL="863600" lvl="1"/>
            <a:r>
              <a:rPr lang="en-US" dirty="0"/>
              <a:t>Professor Paul Hills (of London University) with a large page </a:t>
            </a:r>
            <a:r>
              <a:rPr lang="en-US" dirty="0" smtClean="0"/>
              <a:t>(750 words) to </a:t>
            </a:r>
            <a:r>
              <a:rPr lang="en-US" dirty="0"/>
              <a:t>talk about Botticelli’s </a:t>
            </a:r>
            <a:r>
              <a:rPr lang="en-US" i="1" dirty="0"/>
              <a:t>Primavera.</a:t>
            </a:r>
          </a:p>
          <a:p>
            <a:pPr marL="457200" indent="-457200">
              <a:buFont typeface="+mj-lt"/>
              <a:buAutoNum type="arabicPeriod" startAt="3"/>
            </a:pPr>
            <a:endParaRPr lang="en-US" sz="1800" dirty="0"/>
          </a:p>
          <a:p>
            <a:pPr>
              <a:buNone/>
            </a:pPr>
            <a:endParaRPr 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SOL 2014 What do Grad Writers Need_">
  <a:themeElements>
    <a:clrScheme name="Perspective">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2851</TotalTime>
  <Words>2864</Words>
  <Application>Microsoft Macintosh PowerPoint</Application>
  <PresentationFormat>On-screen Show (4:3)</PresentationFormat>
  <Paragraphs>272</Paragraphs>
  <Slides>41</Slides>
  <Notes>8</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TESOL 2014 What do Grad Writers Need_</vt:lpstr>
      <vt:lpstr>Rethinking our EAP Teaching: Some Emerging Challenges</vt:lpstr>
      <vt:lpstr>Selected topics</vt:lpstr>
      <vt:lpstr> The vanishing center? </vt:lpstr>
      <vt:lpstr>30 years later</vt:lpstr>
      <vt:lpstr>30 years later</vt:lpstr>
      <vt:lpstr>The old center</vt:lpstr>
      <vt:lpstr>Getting to grips with humanities texts</vt:lpstr>
      <vt:lpstr>Three options</vt:lpstr>
      <vt:lpstr>Three options</vt:lpstr>
      <vt:lpstr>Botticelli’s Primavera</vt:lpstr>
      <vt:lpstr>Structure of Hill’s text</vt:lpstr>
      <vt:lpstr>PowerPoint Presentation</vt:lpstr>
      <vt:lpstr>Other features of the genre</vt:lpstr>
      <vt:lpstr>How well are we dealing with other writing?</vt:lpstr>
      <vt:lpstr>Tweet your dissertation</vt:lpstr>
      <vt:lpstr>Tweet your dissertation</vt:lpstr>
      <vt:lpstr>Tweet your dissertation</vt:lpstr>
      <vt:lpstr>Other writing that graduate students may need to do </vt:lpstr>
      <vt:lpstr>Other writing that graduate students may need to do </vt:lpstr>
      <vt:lpstr>Why do students need to develop skills to communicate with non-specialists?</vt:lpstr>
      <vt:lpstr>Why do students need to develop skills to communicate with non-specialists?</vt:lpstr>
      <vt:lpstr>Why do students need to develop skills to communicate with non-specialists?</vt:lpstr>
      <vt:lpstr>Epigenetic Control of Expression of the Key Lineage Determining Factors PU.1 and RUNX1  in Myelopoiesis and Lineage Specification </vt:lpstr>
      <vt:lpstr>Considerations</vt:lpstr>
      <vt:lpstr>PowerPoint Presentation</vt:lpstr>
      <vt:lpstr>PowerPoint Presentation</vt:lpstr>
      <vt:lpstr> The challenge of vocabulary: verbs Somerville, R. C., &amp; Hassol, S. J. (2011). The science of climate change. Phys. Today, 64(10), 48.   </vt:lpstr>
      <vt:lpstr>Challenges</vt:lpstr>
      <vt:lpstr>PowerPoint Presentation</vt:lpstr>
      <vt:lpstr>PowerPoint Presentation</vt:lpstr>
      <vt:lpstr>PowerPoint Presentation</vt:lpstr>
      <vt:lpstr>The Real Challenge?</vt:lpstr>
      <vt:lpstr>PowerPoint Presentation</vt:lpstr>
      <vt:lpstr>Challenges</vt:lpstr>
      <vt:lpstr>Challenges</vt:lpstr>
      <vt:lpstr>Challenges</vt:lpstr>
      <vt:lpstr>Challenges </vt:lpstr>
      <vt:lpstr>Addressing the Challenges</vt:lpstr>
      <vt:lpstr>Addressing the Challenges</vt:lpstr>
      <vt:lpstr>Addressing the Challenges</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Challenges</dc:title>
  <dc:creator>John Swales</dc:creator>
  <cp:lastModifiedBy>Christine Feak</cp:lastModifiedBy>
  <cp:revision>108</cp:revision>
  <cp:lastPrinted>2015-03-06T17:29:19Z</cp:lastPrinted>
  <dcterms:created xsi:type="dcterms:W3CDTF">2015-03-05T00:45:00Z</dcterms:created>
  <dcterms:modified xsi:type="dcterms:W3CDTF">2015-03-23T15:26:35Z</dcterms:modified>
</cp:coreProperties>
</file>