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3.xml" ContentType="application/vnd.openxmlformats-officedocument.presentationml.notesSlide+xml"/>
  <Override PartName="/ppt/charts/chart3.xml" ContentType="application/vnd.openxmlformats-officedocument.drawingml.chart+xml"/>
  <Override PartName="/ppt/notesSlides/notesSlide14.xml" ContentType="application/vnd.openxmlformats-officedocument.presentationml.notesSlide+xml"/>
  <Override PartName="/ppt/charts/chart4.xml" ContentType="application/vnd.openxmlformats-officedocument.drawingml.chart+xml"/>
  <Override PartName="/ppt/notesSlides/notesSlide15.xml" ContentType="application/vnd.openxmlformats-officedocument.presentationml.notesSlide+xml"/>
  <Override PartName="/ppt/charts/chart5.xml" ContentType="application/vnd.openxmlformats-officedocument.drawingml.chart+xml"/>
  <Override PartName="/ppt/notesSlides/notesSlide16.xml" ContentType="application/vnd.openxmlformats-officedocument.presentationml.notesSlide+xml"/>
  <Override PartName="/ppt/charts/chart6.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3" r:id="rId1"/>
    <p:sldMasterId id="2147483960" r:id="rId2"/>
  </p:sldMasterIdLst>
  <p:notesMasterIdLst>
    <p:notesMasterId r:id="rId36"/>
  </p:notesMasterIdLst>
  <p:sldIdLst>
    <p:sldId id="308" r:id="rId3"/>
    <p:sldId id="287" r:id="rId4"/>
    <p:sldId id="309" r:id="rId5"/>
    <p:sldId id="289" r:id="rId6"/>
    <p:sldId id="307" r:id="rId7"/>
    <p:sldId id="290" r:id="rId8"/>
    <p:sldId id="256" r:id="rId9"/>
    <p:sldId id="257" r:id="rId10"/>
    <p:sldId id="283" r:id="rId11"/>
    <p:sldId id="282" r:id="rId12"/>
    <p:sldId id="281" r:id="rId13"/>
    <p:sldId id="275" r:id="rId14"/>
    <p:sldId id="263" r:id="rId15"/>
    <p:sldId id="276" r:id="rId16"/>
    <p:sldId id="277" r:id="rId17"/>
    <p:sldId id="259" r:id="rId18"/>
    <p:sldId id="280" r:id="rId19"/>
    <p:sldId id="270" r:id="rId20"/>
    <p:sldId id="284" r:id="rId21"/>
    <p:sldId id="271" r:id="rId22"/>
    <p:sldId id="265" r:id="rId23"/>
    <p:sldId id="266" r:id="rId24"/>
    <p:sldId id="260" r:id="rId25"/>
    <p:sldId id="272" r:id="rId26"/>
    <p:sldId id="268" r:id="rId27"/>
    <p:sldId id="278" r:id="rId28"/>
    <p:sldId id="285" r:id="rId29"/>
    <p:sldId id="306" r:id="rId30"/>
    <p:sldId id="291" r:id="rId31"/>
    <p:sldId id="292" r:id="rId32"/>
    <p:sldId id="293" r:id="rId33"/>
    <p:sldId id="294" r:id="rId34"/>
    <p:sldId id="29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and our keynote" id="{CC8CE052-B97F-45F1-B546-726BB6452A9E}">
          <p14:sldIdLst>
            <p14:sldId id="308"/>
            <p14:sldId id="287"/>
            <p14:sldId id="309"/>
            <p14:sldId id="289"/>
            <p14:sldId id="307"/>
            <p14:sldId id="290"/>
            <p14:sldId id="256"/>
            <p14:sldId id="257"/>
            <p14:sldId id="283"/>
            <p14:sldId id="282"/>
            <p14:sldId id="281"/>
            <p14:sldId id="275"/>
            <p14:sldId id="263"/>
            <p14:sldId id="276"/>
            <p14:sldId id="277"/>
            <p14:sldId id="259"/>
            <p14:sldId id="280"/>
            <p14:sldId id="270"/>
            <p14:sldId id="284"/>
            <p14:sldId id="271"/>
            <p14:sldId id="265"/>
            <p14:sldId id="266"/>
            <p14:sldId id="260"/>
            <p14:sldId id="272"/>
            <p14:sldId id="268"/>
            <p14:sldId id="278"/>
            <p14:sldId id="285"/>
            <p14:sldId id="306"/>
          </p14:sldIdLst>
        </p14:section>
        <p14:section name="Roundtables" id="{CBD7EA5C-6E3A-4063-8398-C3ACEA00FE64}">
          <p14:sldIdLst>
            <p14:sldId id="291"/>
            <p14:sldId id="292"/>
            <p14:sldId id="293"/>
          </p14:sldIdLst>
        </p14:section>
        <p14:section name="CGC Meeting" id="{C77C3A7D-6A8F-45C5-B31D-F26B7D43B540}">
          <p14:sldIdLst>
            <p14:sldId id="294"/>
            <p14:sldId id="298"/>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elle T. Cox"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69627" autoAdjust="0"/>
  </p:normalViewPr>
  <p:slideViewPr>
    <p:cSldViewPr>
      <p:cViewPr>
        <p:scale>
          <a:sx n="80" d="100"/>
          <a:sy n="80" d="100"/>
        </p:scale>
        <p:origin x="-1086" y="6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aplan\Dropbox\Consortium\Data%20summary%20updated%20030615.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mtc225:Documents:Consortium%20on%20Graduate%20Communication:Survey%20March%206%20from%20Nigel.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caplan\Dropbox\Consortium\Data%20summary%20updated%20030615.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caplan\Dropbox\Consortium\Data%20summary%20updated%20030615.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caplan\Dropbox\Consortium\Data%20summary%20updated%20030615.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caplan\Dropbox\Consortium\Data%20summary%20updated%20030615.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michellecox:Desktop:Data:Intl%20Grad%20Students%20(for%20Michelle,%20no%20identifying%20info).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caplan\Dropbox\Consortium\Data%20summary%20updated%20030615.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Macintosh%20HD:Users:mtc225:Documents:Consortium%20on%20Graduate%20Communication:Survey%20March%206%20from%20Nige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view3D>
      <c:rotX val="30"/>
      <c:rotY val="0"/>
      <c:rAngAx val="0"/>
      <c:perspective val="30"/>
    </c:view3D>
    <c:floor>
      <c:thickness val="0"/>
    </c:floor>
    <c:sideWall>
      <c:thickness val="0"/>
    </c:sideWall>
    <c:backWall>
      <c:thickness val="0"/>
    </c:backWall>
    <c:plotArea>
      <c:layout/>
      <c:pie3DChart>
        <c:varyColors val="1"/>
        <c:dLbls>
          <c:showLegendKey val="0"/>
          <c:showVal val="1"/>
          <c:showCatName val="1"/>
          <c:showSerName val="0"/>
          <c:showPercent val="0"/>
          <c:showBubbleSize val="0"/>
          <c:showLeaderLines val="1"/>
        </c:dLbls>
      </c:pie3D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dLbls>
            <c:dLbl>
              <c:idx val="2"/>
              <c:layout>
                <c:manualLayout>
                  <c:x val="0.25564581716017898"/>
                  <c:y val="-0.12596524572359499"/>
                </c:manualLayout>
              </c:layout>
              <c:tx>
                <c:rich>
                  <a:bodyPr/>
                  <a:lstStyle/>
                  <a:p>
                    <a:r>
                      <a:rPr lang="en-US" b="1" dirty="0"/>
                      <a:t>writing</a:t>
                    </a:r>
                    <a:r>
                      <a:rPr lang="en-US" b="1" dirty="0" smtClean="0"/>
                      <a:t>+ oral</a:t>
                    </a:r>
                    <a:r>
                      <a:rPr lang="en-US" b="1" dirty="0"/>
                      <a:t>
68%</a:t>
                    </a:r>
                    <a:endParaRPr lang="en-US" dirty="0"/>
                  </a:p>
                </c:rich>
              </c:tx>
              <c:showLegendKey val="0"/>
              <c:showVal val="0"/>
              <c:showCatName val="1"/>
              <c:showSerName val="0"/>
              <c:showPercent val="1"/>
              <c:showBubbleSize val="0"/>
            </c:dLbl>
            <c:txPr>
              <a:bodyPr/>
              <a:lstStyle/>
              <a:p>
                <a:pPr>
                  <a:defRPr sz="1800" b="1"/>
                </a:pPr>
                <a:endParaRPr lang="en-US"/>
              </a:p>
            </c:txPr>
            <c:showLegendKey val="0"/>
            <c:showVal val="0"/>
            <c:showCatName val="1"/>
            <c:showSerName val="0"/>
            <c:showPercent val="1"/>
            <c:showBubbleSize val="0"/>
            <c:showLeaderLines val="1"/>
          </c:dLbls>
          <c:cat>
            <c:strRef>
              <c:f>Sheet1!$A$3:$A$5</c:f>
              <c:strCache>
                <c:ptCount val="3"/>
                <c:pt idx="0">
                  <c:v>no services</c:v>
                </c:pt>
                <c:pt idx="1">
                  <c:v>writing only</c:v>
                </c:pt>
                <c:pt idx="2">
                  <c:v>writing+oral</c:v>
                </c:pt>
              </c:strCache>
            </c:strRef>
          </c:cat>
          <c:val>
            <c:numRef>
              <c:f>Sheet1!$B$3:$B$5</c:f>
              <c:numCache>
                <c:formatCode>0%</c:formatCode>
                <c:ptCount val="3"/>
                <c:pt idx="0">
                  <c:v>0.02</c:v>
                </c:pt>
                <c:pt idx="1">
                  <c:v>0.3</c:v>
                </c:pt>
                <c:pt idx="2">
                  <c:v>0.69</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cat>
            <c:strRef>
              <c:f>Sheet1!$E$3:$E$8</c:f>
              <c:strCache>
                <c:ptCount val="6"/>
                <c:pt idx="0">
                  <c:v>Tutoring</c:v>
                </c:pt>
                <c:pt idx="1">
                  <c:v>Classes</c:v>
                </c:pt>
                <c:pt idx="2">
                  <c:v>Workshops</c:v>
                </c:pt>
                <c:pt idx="3">
                  <c:v>Conversation programs</c:v>
                </c:pt>
                <c:pt idx="4">
                  <c:v>Writing Groups</c:v>
                </c:pt>
                <c:pt idx="5">
                  <c:v>Bootcamp/Retreat</c:v>
                </c:pt>
              </c:strCache>
            </c:strRef>
          </c:cat>
          <c:val>
            <c:numRef>
              <c:f>Sheet1!$G$3:$G$8</c:f>
              <c:numCache>
                <c:formatCode>0%</c:formatCode>
                <c:ptCount val="6"/>
                <c:pt idx="0">
                  <c:v>0.87817258883248706</c:v>
                </c:pt>
                <c:pt idx="1">
                  <c:v>0.81218274111675104</c:v>
                </c:pt>
                <c:pt idx="2">
                  <c:v>0.72081218274111702</c:v>
                </c:pt>
                <c:pt idx="3">
                  <c:v>0.44</c:v>
                </c:pt>
                <c:pt idx="4">
                  <c:v>0.42</c:v>
                </c:pt>
                <c:pt idx="5">
                  <c:v>0.35025380710659898</c:v>
                </c:pt>
              </c:numCache>
            </c:numRef>
          </c:val>
        </c:ser>
        <c:dLbls>
          <c:showLegendKey val="0"/>
          <c:showVal val="0"/>
          <c:showCatName val="0"/>
          <c:showSerName val="0"/>
          <c:showPercent val="0"/>
          <c:showBubbleSize val="0"/>
        </c:dLbls>
        <c:gapWidth val="150"/>
        <c:axId val="33696384"/>
        <c:axId val="33698176"/>
      </c:barChart>
      <c:catAx>
        <c:axId val="33696384"/>
        <c:scaling>
          <c:orientation val="minMax"/>
        </c:scaling>
        <c:delete val="0"/>
        <c:axPos val="b"/>
        <c:numFmt formatCode="General" sourceLinked="1"/>
        <c:majorTickMark val="out"/>
        <c:minorTickMark val="none"/>
        <c:tickLblPos val="nextTo"/>
        <c:txPr>
          <a:bodyPr/>
          <a:lstStyle/>
          <a:p>
            <a:pPr>
              <a:defRPr sz="1400" b="1"/>
            </a:pPr>
            <a:endParaRPr lang="en-US"/>
          </a:p>
        </c:txPr>
        <c:crossAx val="33698176"/>
        <c:crosses val="autoZero"/>
        <c:auto val="1"/>
        <c:lblAlgn val="ctr"/>
        <c:lblOffset val="100"/>
        <c:noMultiLvlLbl val="0"/>
      </c:catAx>
      <c:valAx>
        <c:axId val="33698176"/>
        <c:scaling>
          <c:orientation val="minMax"/>
        </c:scaling>
        <c:delete val="0"/>
        <c:axPos val="l"/>
        <c:majorGridlines/>
        <c:numFmt formatCode="0%" sourceLinked="1"/>
        <c:majorTickMark val="out"/>
        <c:minorTickMark val="none"/>
        <c:tickLblPos val="nextTo"/>
        <c:crossAx val="33696384"/>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Sheet1!$F$9</c:f>
              <c:strCache>
                <c:ptCount val="1"/>
                <c:pt idx="0">
                  <c:v>Credit</c:v>
                </c:pt>
              </c:strCache>
            </c:strRef>
          </c:tx>
          <c:invertIfNegative val="0"/>
          <c:cat>
            <c:strRef>
              <c:f>Sheet1!$E$10:$E$12</c:f>
              <c:strCache>
                <c:ptCount val="3"/>
                <c:pt idx="0">
                  <c:v>Writing</c:v>
                </c:pt>
                <c:pt idx="1">
                  <c:v>Oral communication</c:v>
                </c:pt>
                <c:pt idx="2">
                  <c:v>Pre-matriculation</c:v>
                </c:pt>
              </c:strCache>
            </c:strRef>
          </c:cat>
          <c:val>
            <c:numRef>
              <c:f>Sheet1!$F$10:$F$12</c:f>
              <c:numCache>
                <c:formatCode>0%</c:formatCode>
                <c:ptCount val="3"/>
                <c:pt idx="0">
                  <c:v>0.77</c:v>
                </c:pt>
                <c:pt idx="1">
                  <c:v>0.39</c:v>
                </c:pt>
              </c:numCache>
            </c:numRef>
          </c:val>
        </c:ser>
        <c:ser>
          <c:idx val="1"/>
          <c:order val="1"/>
          <c:tx>
            <c:strRef>
              <c:f>Sheet1!$G$9</c:f>
              <c:strCache>
                <c:ptCount val="1"/>
                <c:pt idx="0">
                  <c:v>Non-credit</c:v>
                </c:pt>
              </c:strCache>
            </c:strRef>
          </c:tx>
          <c:spPr>
            <a:solidFill>
              <a:schemeClr val="accent4"/>
            </a:solidFill>
          </c:spPr>
          <c:invertIfNegative val="0"/>
          <c:cat>
            <c:strRef>
              <c:f>Sheet1!$E$10:$E$12</c:f>
              <c:strCache>
                <c:ptCount val="3"/>
                <c:pt idx="0">
                  <c:v>Writing</c:v>
                </c:pt>
                <c:pt idx="1">
                  <c:v>Oral communication</c:v>
                </c:pt>
                <c:pt idx="2">
                  <c:v>Pre-matriculation</c:v>
                </c:pt>
              </c:strCache>
            </c:strRef>
          </c:cat>
          <c:val>
            <c:numRef>
              <c:f>Sheet1!$G$10:$G$12</c:f>
              <c:numCache>
                <c:formatCode>0%</c:formatCode>
                <c:ptCount val="3"/>
                <c:pt idx="0">
                  <c:v>0.51</c:v>
                </c:pt>
                <c:pt idx="1">
                  <c:v>0.41</c:v>
                </c:pt>
                <c:pt idx="2">
                  <c:v>0.31</c:v>
                </c:pt>
              </c:numCache>
            </c:numRef>
          </c:val>
        </c:ser>
        <c:dLbls>
          <c:showLegendKey val="0"/>
          <c:showVal val="0"/>
          <c:showCatName val="0"/>
          <c:showSerName val="0"/>
          <c:showPercent val="0"/>
          <c:showBubbleSize val="0"/>
        </c:dLbls>
        <c:gapWidth val="150"/>
        <c:axId val="33737344"/>
        <c:axId val="33747328"/>
      </c:barChart>
      <c:catAx>
        <c:axId val="33737344"/>
        <c:scaling>
          <c:orientation val="minMax"/>
        </c:scaling>
        <c:delete val="0"/>
        <c:axPos val="b"/>
        <c:majorTickMark val="out"/>
        <c:minorTickMark val="none"/>
        <c:tickLblPos val="nextTo"/>
        <c:txPr>
          <a:bodyPr/>
          <a:lstStyle/>
          <a:p>
            <a:pPr>
              <a:defRPr sz="1600" b="1"/>
            </a:pPr>
            <a:endParaRPr lang="en-US"/>
          </a:p>
        </c:txPr>
        <c:crossAx val="33747328"/>
        <c:crosses val="autoZero"/>
        <c:auto val="1"/>
        <c:lblAlgn val="ctr"/>
        <c:lblOffset val="100"/>
        <c:noMultiLvlLbl val="0"/>
      </c:catAx>
      <c:valAx>
        <c:axId val="33747328"/>
        <c:scaling>
          <c:orientation val="minMax"/>
        </c:scaling>
        <c:delete val="0"/>
        <c:axPos val="l"/>
        <c:majorGridlines/>
        <c:numFmt formatCode="0%" sourceLinked="1"/>
        <c:majorTickMark val="out"/>
        <c:minorTickMark val="none"/>
        <c:tickLblPos val="nextTo"/>
        <c:crossAx val="33737344"/>
        <c:crosses val="autoZero"/>
        <c:crossBetween val="between"/>
      </c:valAx>
    </c:plotArea>
    <c:legend>
      <c:legendPos val="r"/>
      <c:layout/>
      <c:overlay val="0"/>
      <c:txPr>
        <a:bodyPr/>
        <a:lstStyle/>
        <a:p>
          <a:pPr>
            <a:defRPr sz="1600"/>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Sheet1!$B$84</c:f>
              <c:strCache>
                <c:ptCount val="1"/>
                <c:pt idx="0">
                  <c:v>Doctoral</c:v>
                </c:pt>
              </c:strCache>
            </c:strRef>
          </c:tx>
          <c:invertIfNegative val="0"/>
          <c:cat>
            <c:strRef>
              <c:f>Sheet1!$A$85:$A$89</c:f>
              <c:strCache>
                <c:ptCount val="5"/>
                <c:pt idx="0">
                  <c:v>Writing Center services</c:v>
                </c:pt>
                <c:pt idx="1">
                  <c:v>For-credit writing courses</c:v>
                </c:pt>
                <c:pt idx="2">
                  <c:v>Conversation programs</c:v>
                </c:pt>
                <c:pt idx="3">
                  <c:v>For-credit oral communication courses</c:v>
                </c:pt>
                <c:pt idx="4">
                  <c:v>Writing groups</c:v>
                </c:pt>
              </c:strCache>
            </c:strRef>
          </c:cat>
          <c:val>
            <c:numRef>
              <c:f>Sheet1!$B$85:$B$89</c:f>
              <c:numCache>
                <c:formatCode>0%</c:formatCode>
                <c:ptCount val="5"/>
                <c:pt idx="0">
                  <c:v>0.91</c:v>
                </c:pt>
                <c:pt idx="1">
                  <c:v>0.74</c:v>
                </c:pt>
                <c:pt idx="2">
                  <c:v>0.51</c:v>
                </c:pt>
                <c:pt idx="3">
                  <c:v>0.45</c:v>
                </c:pt>
                <c:pt idx="4">
                  <c:v>0.41</c:v>
                </c:pt>
              </c:numCache>
            </c:numRef>
          </c:val>
        </c:ser>
        <c:ser>
          <c:idx val="1"/>
          <c:order val="1"/>
          <c:tx>
            <c:strRef>
              <c:f>Sheet1!$C$84</c:f>
              <c:strCache>
                <c:ptCount val="1"/>
                <c:pt idx="0">
                  <c:v>Master's</c:v>
                </c:pt>
              </c:strCache>
            </c:strRef>
          </c:tx>
          <c:spPr>
            <a:solidFill>
              <a:schemeClr val="accent4"/>
            </a:solidFill>
          </c:spPr>
          <c:invertIfNegative val="0"/>
          <c:cat>
            <c:strRef>
              <c:f>Sheet1!$A$85:$A$89</c:f>
              <c:strCache>
                <c:ptCount val="5"/>
                <c:pt idx="0">
                  <c:v>Writing Center services</c:v>
                </c:pt>
                <c:pt idx="1">
                  <c:v>For-credit writing courses</c:v>
                </c:pt>
                <c:pt idx="2">
                  <c:v>Conversation programs</c:v>
                </c:pt>
                <c:pt idx="3">
                  <c:v>For-credit oral communication courses</c:v>
                </c:pt>
                <c:pt idx="4">
                  <c:v>Writing groups</c:v>
                </c:pt>
              </c:strCache>
            </c:strRef>
          </c:cat>
          <c:val>
            <c:numRef>
              <c:f>Sheet1!$C$85:$C$89</c:f>
              <c:numCache>
                <c:formatCode>0%</c:formatCode>
                <c:ptCount val="5"/>
                <c:pt idx="0">
                  <c:v>0.85</c:v>
                </c:pt>
                <c:pt idx="1">
                  <c:v>0.54</c:v>
                </c:pt>
                <c:pt idx="2">
                  <c:v>0.15</c:v>
                </c:pt>
                <c:pt idx="3">
                  <c:v>0.12</c:v>
                </c:pt>
                <c:pt idx="4">
                  <c:v>0.12</c:v>
                </c:pt>
              </c:numCache>
            </c:numRef>
          </c:val>
        </c:ser>
        <c:dLbls>
          <c:showLegendKey val="0"/>
          <c:showVal val="0"/>
          <c:showCatName val="0"/>
          <c:showSerName val="0"/>
          <c:showPercent val="0"/>
          <c:showBubbleSize val="0"/>
        </c:dLbls>
        <c:gapWidth val="150"/>
        <c:shape val="box"/>
        <c:axId val="34225152"/>
        <c:axId val="34247424"/>
        <c:axId val="0"/>
      </c:bar3DChart>
      <c:catAx>
        <c:axId val="34225152"/>
        <c:scaling>
          <c:orientation val="minMax"/>
        </c:scaling>
        <c:delete val="0"/>
        <c:axPos val="b"/>
        <c:majorTickMark val="out"/>
        <c:minorTickMark val="none"/>
        <c:tickLblPos val="nextTo"/>
        <c:txPr>
          <a:bodyPr/>
          <a:lstStyle/>
          <a:p>
            <a:pPr>
              <a:defRPr sz="1400"/>
            </a:pPr>
            <a:endParaRPr lang="en-US"/>
          </a:p>
        </c:txPr>
        <c:crossAx val="34247424"/>
        <c:crosses val="autoZero"/>
        <c:auto val="1"/>
        <c:lblAlgn val="ctr"/>
        <c:lblOffset val="100"/>
        <c:noMultiLvlLbl val="0"/>
      </c:catAx>
      <c:valAx>
        <c:axId val="34247424"/>
        <c:scaling>
          <c:orientation val="minMax"/>
        </c:scaling>
        <c:delete val="0"/>
        <c:axPos val="l"/>
        <c:majorGridlines/>
        <c:numFmt formatCode="0%" sourceLinked="1"/>
        <c:majorTickMark val="out"/>
        <c:minorTickMark val="none"/>
        <c:tickLblPos val="nextTo"/>
        <c:crossAx val="34225152"/>
        <c:crosses val="autoZero"/>
        <c:crossBetween val="between"/>
      </c:valAx>
    </c:plotArea>
    <c:legend>
      <c:legendPos val="r"/>
      <c:layout/>
      <c:overlay val="0"/>
      <c:txPr>
        <a:bodyPr/>
        <a:lstStyle/>
        <a:p>
          <a:pPr>
            <a:defRPr sz="1600"/>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dLbl>
              <c:idx val="1"/>
              <c:layout/>
              <c:tx>
                <c:rich>
                  <a:bodyPr/>
                  <a:lstStyle/>
                  <a:p>
                    <a:r>
                      <a:rPr lang="en-US"/>
                      <a:t>Some are open to all; others are only for </a:t>
                    </a:r>
                    <a:r>
                      <a:rPr lang="en-US"/>
                      <a:t>ESL</a:t>
                    </a:r>
                    <a:r>
                      <a:rPr lang="en-US" smtClean="0"/>
                      <a:t>/ international </a:t>
                    </a:r>
                    <a:r>
                      <a:rPr lang="en-US"/>
                      <a:t>students., 35%</a:t>
                    </a:r>
                  </a:p>
                </c:rich>
              </c:tx>
              <c:showLegendKey val="0"/>
              <c:showVal val="1"/>
              <c:showCatName val="1"/>
              <c:showSerName val="0"/>
              <c:showPercent val="0"/>
              <c:showBubbleSize val="0"/>
            </c:dLbl>
            <c:dLbl>
              <c:idx val="2"/>
              <c:layout>
                <c:manualLayout>
                  <c:x val="2.5795680329678418E-2"/>
                  <c:y val="5.2991571476100702E-2"/>
                </c:manualLayout>
              </c:layout>
              <c:tx>
                <c:rich>
                  <a:bodyPr/>
                  <a:lstStyle/>
                  <a:p>
                    <a:r>
                      <a:rPr lang="en-US" dirty="0"/>
                      <a:t>They are only for ESL</a:t>
                    </a:r>
                    <a:r>
                      <a:rPr lang="en-US" dirty="0" smtClean="0"/>
                      <a:t>/ international </a:t>
                    </a:r>
                    <a:r>
                      <a:rPr lang="en-US" dirty="0"/>
                      <a:t>students, 11%</a:t>
                    </a:r>
                  </a:p>
                </c:rich>
              </c:tx>
              <c:showLegendKey val="0"/>
              <c:showVal val="1"/>
              <c:showCatName val="1"/>
              <c:showSerName val="0"/>
              <c:showPercent val="0"/>
              <c:showBubbleSize val="0"/>
            </c:dLbl>
            <c:txPr>
              <a:bodyPr/>
              <a:lstStyle/>
              <a:p>
                <a:pPr>
                  <a:defRPr sz="1600" b="1"/>
                </a:pPr>
                <a:endParaRPr lang="en-US"/>
              </a:p>
            </c:txPr>
            <c:showLegendKey val="0"/>
            <c:showVal val="1"/>
            <c:showCatName val="1"/>
            <c:showSerName val="0"/>
            <c:showPercent val="0"/>
            <c:showBubbleSize val="0"/>
            <c:showLeaderLines val="1"/>
          </c:dLbls>
          <c:cat>
            <c:strRef>
              <c:f>Sheet1!$A$33:$A$38</c:f>
              <c:strCache>
                <c:ptCount val="6"/>
                <c:pt idx="0">
                  <c:v>They are designed for and available to all</c:v>
                </c:pt>
                <c:pt idx="1">
                  <c:v>Some are open to all; others are only for ESL/international students.</c:v>
                </c:pt>
                <c:pt idx="2">
                  <c:v>They are only for ESL/international students</c:v>
                </c:pt>
                <c:pt idx="3">
                  <c:v>They are open to all, but targeted mainly at ESL students</c:v>
                </c:pt>
                <c:pt idx="4">
                  <c:v>They are designed for native speakers but open to ESL students</c:v>
                </c:pt>
                <c:pt idx="5">
                  <c:v>No response</c:v>
                </c:pt>
              </c:strCache>
            </c:strRef>
          </c:cat>
          <c:val>
            <c:numRef>
              <c:f>Sheet1!$C$33:$C$38</c:f>
              <c:numCache>
                <c:formatCode>0%</c:formatCode>
                <c:ptCount val="6"/>
                <c:pt idx="0">
                  <c:v>0.35532994923857902</c:v>
                </c:pt>
                <c:pt idx="1">
                  <c:v>0.34517766497461899</c:v>
                </c:pt>
                <c:pt idx="2">
                  <c:v>0.10659898477157401</c:v>
                </c:pt>
                <c:pt idx="3">
                  <c:v>5.0761421319797002E-2</c:v>
                </c:pt>
                <c:pt idx="4">
                  <c:v>0.111675126903553</c:v>
                </c:pt>
                <c:pt idx="5">
                  <c:v>4.0609137055837602E-2</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dLbls>
          <c:showLegendKey val="0"/>
          <c:showVal val="1"/>
          <c:showCatName val="1"/>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pie3DChart>
        <c:varyColors val="1"/>
        <c:dLbls>
          <c:showLegendKey val="0"/>
          <c:showVal val="1"/>
          <c:showCatName val="1"/>
          <c:showSerName val="0"/>
          <c:showPercent val="0"/>
          <c:showBubbleSize val="0"/>
          <c:showLeaderLines val="1"/>
        </c:dLbls>
      </c:pie3DChart>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dLbls>
            <c:dLbl>
              <c:idx val="0"/>
              <c:layout/>
              <c:tx>
                <c:rich>
                  <a:bodyPr/>
                  <a:lstStyle/>
                  <a:p>
                    <a:r>
                      <a:rPr lang="en-US" smtClean="0"/>
                      <a:t>Writing </a:t>
                    </a:r>
                    <a:r>
                      <a:rPr lang="en-US" dirty="0" smtClean="0"/>
                      <a:t>C</a:t>
                    </a:r>
                    <a:r>
                      <a:rPr lang="en-US" smtClean="0"/>
                      <a:t>enter</a:t>
                    </a:r>
                    <a:r>
                      <a:rPr lang="en-US"/>
                      <a:t>
22%</a:t>
                    </a:r>
                  </a:p>
                </c:rich>
              </c:tx>
              <c:showLegendKey val="0"/>
              <c:showVal val="0"/>
              <c:showCatName val="1"/>
              <c:showSerName val="0"/>
              <c:showPercent val="1"/>
              <c:showBubbleSize val="0"/>
            </c:dLbl>
            <c:dLbl>
              <c:idx val="1"/>
              <c:layout/>
              <c:tx>
                <c:rich>
                  <a:bodyPr/>
                  <a:lstStyle/>
                  <a:p>
                    <a:r>
                      <a:rPr lang="en-US"/>
                      <a:t>English</a:t>
                    </a:r>
                    <a:r>
                      <a:rPr lang="en-US" smtClean="0"/>
                      <a:t>/ Writing</a:t>
                    </a:r>
                    <a:r>
                      <a:rPr lang="en-US"/>
                      <a:t>
18%</a:t>
                    </a:r>
                  </a:p>
                </c:rich>
              </c:tx>
              <c:showLegendKey val="0"/>
              <c:showVal val="0"/>
              <c:showCatName val="1"/>
              <c:showSerName val="0"/>
              <c:showPercent val="1"/>
              <c:showBubbleSize val="0"/>
            </c:dLbl>
            <c:txPr>
              <a:bodyPr/>
              <a:lstStyle/>
              <a:p>
                <a:pPr>
                  <a:defRPr sz="1600" b="1"/>
                </a:pPr>
                <a:endParaRPr lang="en-US"/>
              </a:p>
            </c:txPr>
            <c:showLegendKey val="0"/>
            <c:showVal val="0"/>
            <c:showCatName val="1"/>
            <c:showSerName val="0"/>
            <c:showPercent val="1"/>
            <c:showBubbleSize val="0"/>
            <c:showLeaderLines val="1"/>
          </c:dLbls>
          <c:cat>
            <c:strRef>
              <c:f>Sheet1!$A$9:$A$14</c:f>
              <c:strCache>
                <c:ptCount val="6"/>
                <c:pt idx="0">
                  <c:v>writing center</c:v>
                </c:pt>
                <c:pt idx="1">
                  <c:v>English/Writing</c:v>
                </c:pt>
                <c:pt idx="2">
                  <c:v>Graduate School</c:v>
                </c:pt>
                <c:pt idx="3">
                  <c:v>IEP, EAP, ELC</c:v>
                </c:pt>
                <c:pt idx="4">
                  <c:v>Other department</c:v>
                </c:pt>
                <c:pt idx="5">
                  <c:v>Other support service</c:v>
                </c:pt>
              </c:strCache>
            </c:strRef>
          </c:cat>
          <c:val>
            <c:numRef>
              <c:f>Sheet1!$B$9:$B$14</c:f>
              <c:numCache>
                <c:formatCode>0%</c:formatCode>
                <c:ptCount val="6"/>
                <c:pt idx="0">
                  <c:v>0.21</c:v>
                </c:pt>
                <c:pt idx="1">
                  <c:v>0.18</c:v>
                </c:pt>
                <c:pt idx="2">
                  <c:v>0.15</c:v>
                </c:pt>
                <c:pt idx="3">
                  <c:v>0.13</c:v>
                </c:pt>
                <c:pt idx="4">
                  <c:v>0.15</c:v>
                </c:pt>
                <c:pt idx="5">
                  <c:v>0.17</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BD3DE1-3EAC-4631-BCFB-7841725C6964}" type="datetimeFigureOut">
              <a:rPr lang="en-US" smtClean="0"/>
              <a:t>3/24/2015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360EC5-65BF-45F9-A94E-A7D52B1672C5}" type="slidenum">
              <a:rPr lang="en-US" smtClean="0"/>
              <a:t>‹#›</a:t>
            </a:fld>
            <a:endParaRPr lang="en-US"/>
          </a:p>
        </p:txBody>
      </p:sp>
    </p:spTree>
    <p:extLst>
      <p:ext uri="{BB962C8B-B14F-4D97-AF65-F5344CB8AC3E}">
        <p14:creationId xmlns:p14="http://schemas.microsoft.com/office/powerpoint/2010/main" val="604895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 Nigel – I was thinking</a:t>
            </a:r>
            <a:r>
              <a:rPr lang="en-US" baseline="0" dirty="0" smtClean="0"/>
              <a:t> a simpler title slide might be nice. </a:t>
            </a:r>
            <a:endParaRPr lang="en-US" dirty="0"/>
          </a:p>
        </p:txBody>
      </p:sp>
      <p:sp>
        <p:nvSpPr>
          <p:cNvPr id="4" name="Slide Number Placeholder 3"/>
          <p:cNvSpPr>
            <a:spLocks noGrp="1"/>
          </p:cNvSpPr>
          <p:nvPr>
            <p:ph type="sldNum" sz="quarter" idx="10"/>
          </p:nvPr>
        </p:nvSpPr>
        <p:spPr/>
        <p:txBody>
          <a:bodyPr/>
          <a:lstStyle/>
          <a:p>
            <a:fld id="{81360EC5-65BF-45F9-A94E-A7D52B1672C5}" type="slidenum">
              <a:rPr lang="en-US" smtClean="0"/>
              <a:t>1</a:t>
            </a:fld>
            <a:endParaRPr lang="en-US"/>
          </a:p>
        </p:txBody>
      </p:sp>
    </p:spTree>
    <p:extLst>
      <p:ext uri="{BB962C8B-B14F-4D97-AF65-F5344CB8AC3E}">
        <p14:creationId xmlns:p14="http://schemas.microsoft.com/office/powerpoint/2010/main" val="3519612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present graphically</a:t>
            </a:r>
            <a:endParaRPr lang="en-US" dirty="0"/>
          </a:p>
        </p:txBody>
      </p:sp>
      <p:sp>
        <p:nvSpPr>
          <p:cNvPr id="4" name="Slide Number Placeholder 3"/>
          <p:cNvSpPr>
            <a:spLocks noGrp="1"/>
          </p:cNvSpPr>
          <p:nvPr>
            <p:ph type="sldNum" sz="quarter" idx="10"/>
          </p:nvPr>
        </p:nvSpPr>
        <p:spPr/>
        <p:txBody>
          <a:bodyPr/>
          <a:lstStyle/>
          <a:p>
            <a:fld id="{81360EC5-65BF-45F9-A94E-A7D52B1672C5}" type="slidenum">
              <a:rPr lang="en-US" smtClean="0"/>
              <a:t>13</a:t>
            </a:fld>
            <a:endParaRPr lang="en-US"/>
          </a:p>
        </p:txBody>
      </p:sp>
    </p:spTree>
    <p:extLst>
      <p:ext uri="{BB962C8B-B14F-4D97-AF65-F5344CB8AC3E}">
        <p14:creationId xmlns:p14="http://schemas.microsoft.com/office/powerpoint/2010/main" val="4126613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present graphically</a:t>
            </a:r>
            <a:endParaRPr lang="en-US" dirty="0"/>
          </a:p>
        </p:txBody>
      </p:sp>
      <p:sp>
        <p:nvSpPr>
          <p:cNvPr id="4" name="Slide Number Placeholder 3"/>
          <p:cNvSpPr>
            <a:spLocks noGrp="1"/>
          </p:cNvSpPr>
          <p:nvPr>
            <p:ph type="sldNum" sz="quarter" idx="10"/>
          </p:nvPr>
        </p:nvSpPr>
        <p:spPr/>
        <p:txBody>
          <a:bodyPr/>
          <a:lstStyle/>
          <a:p>
            <a:fld id="{81360EC5-65BF-45F9-A94E-A7D52B1672C5}" type="slidenum">
              <a:rPr lang="en-US" smtClean="0"/>
              <a:t>14</a:t>
            </a:fld>
            <a:endParaRPr lang="en-US"/>
          </a:p>
        </p:txBody>
      </p:sp>
    </p:spTree>
    <p:extLst>
      <p:ext uri="{BB962C8B-B14F-4D97-AF65-F5344CB8AC3E}">
        <p14:creationId xmlns:p14="http://schemas.microsoft.com/office/powerpoint/2010/main" val="4126613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offered a list of 13 services; several others were written in</a:t>
            </a:r>
          </a:p>
          <a:p>
            <a:r>
              <a:rPr lang="en-US" baseline="0" dirty="0" smtClean="0"/>
              <a:t>One caveat to these results is that the data come from respondents who were not always fully aware of the range of services available on their campus. In fact, when we had multiple responses from a single university, they rarely agreed, so we collated all the services reported for each institution. </a:t>
            </a:r>
            <a:endParaRPr lang="en-US" dirty="0"/>
          </a:p>
        </p:txBody>
      </p:sp>
      <p:sp>
        <p:nvSpPr>
          <p:cNvPr id="4" name="Slide Number Placeholder 3"/>
          <p:cNvSpPr>
            <a:spLocks noGrp="1"/>
          </p:cNvSpPr>
          <p:nvPr>
            <p:ph type="sldNum" sz="quarter" idx="10"/>
          </p:nvPr>
        </p:nvSpPr>
        <p:spPr/>
        <p:txBody>
          <a:bodyPr/>
          <a:lstStyle/>
          <a:p>
            <a:fld id="{81360EC5-65BF-45F9-A94E-A7D52B1672C5}" type="slidenum">
              <a:rPr lang="en-US" smtClean="0"/>
              <a:t>16</a:t>
            </a:fld>
            <a:endParaRPr lang="en-US"/>
          </a:p>
        </p:txBody>
      </p:sp>
    </p:spTree>
    <p:extLst>
      <p:ext uri="{BB962C8B-B14F-4D97-AF65-F5344CB8AC3E}">
        <p14:creationId xmlns:p14="http://schemas.microsoft.com/office/powerpoint/2010/main" val="1397017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tutoring, almost all universities which offer tutoring do so through a writing center, a quarter of them offer tutoring through other units as well, and 12 universities just have tutoring for grads outside the WC.</a:t>
            </a:r>
          </a:p>
        </p:txBody>
      </p:sp>
      <p:sp>
        <p:nvSpPr>
          <p:cNvPr id="4" name="Slide Number Placeholder 3"/>
          <p:cNvSpPr>
            <a:spLocks noGrp="1"/>
          </p:cNvSpPr>
          <p:nvPr>
            <p:ph type="sldNum" sz="quarter" idx="10"/>
          </p:nvPr>
        </p:nvSpPr>
        <p:spPr/>
        <p:txBody>
          <a:bodyPr/>
          <a:lstStyle/>
          <a:p>
            <a:fld id="{81360EC5-65BF-45F9-A94E-A7D52B1672C5}" type="slidenum">
              <a:rPr lang="en-US" smtClean="0"/>
              <a:t>17</a:t>
            </a:fld>
            <a:endParaRPr lang="en-US"/>
          </a:p>
        </p:txBody>
      </p:sp>
    </p:spTree>
    <p:extLst>
      <p:ext uri="{BB962C8B-B14F-4D97-AF65-F5344CB8AC3E}">
        <p14:creationId xmlns:p14="http://schemas.microsoft.com/office/powerpoint/2010/main" val="1909737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Note to explain that “writing course” could mean anything from a single class to a comprehensive slate of courses</a:t>
            </a:r>
          </a:p>
          <a:p>
            <a:r>
              <a:rPr lang="en-US" dirty="0" smtClean="0"/>
              <a:t>% of all universities (so</a:t>
            </a:r>
            <a:r>
              <a:rPr lang="en-US" baseline="0" dirty="0" smtClean="0"/>
              <a:t> some offer both credit and noncredit)</a:t>
            </a:r>
            <a:endParaRPr lang="en-US" dirty="0"/>
          </a:p>
        </p:txBody>
      </p:sp>
      <p:sp>
        <p:nvSpPr>
          <p:cNvPr id="4" name="Slide Number Placeholder 3"/>
          <p:cNvSpPr>
            <a:spLocks noGrp="1"/>
          </p:cNvSpPr>
          <p:nvPr>
            <p:ph type="sldNum" sz="quarter" idx="10"/>
          </p:nvPr>
        </p:nvSpPr>
        <p:spPr/>
        <p:txBody>
          <a:bodyPr/>
          <a:lstStyle/>
          <a:p>
            <a:fld id="{81360EC5-65BF-45F9-A94E-A7D52B1672C5}" type="slidenum">
              <a:rPr lang="en-US" smtClean="0"/>
              <a:t>18</a:t>
            </a:fld>
            <a:endParaRPr lang="en-US"/>
          </a:p>
        </p:txBody>
      </p:sp>
    </p:spTree>
    <p:extLst>
      <p:ext uri="{BB962C8B-B14F-4D97-AF65-F5344CB8AC3E}">
        <p14:creationId xmlns:p14="http://schemas.microsoft.com/office/powerpoint/2010/main" val="161063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enough</a:t>
            </a:r>
            <a:r>
              <a:rPr lang="en-US" baseline="0" dirty="0" smtClean="0"/>
              <a:t> data to do this analysis for the US, but it’s interesting. Comparison of doctoral-granting vs master’s granting institutions (exc. Professional schools)</a:t>
            </a:r>
            <a:endParaRPr lang="en-US" dirty="0"/>
          </a:p>
        </p:txBody>
      </p:sp>
      <p:sp>
        <p:nvSpPr>
          <p:cNvPr id="4" name="Slide Number Placeholder 3"/>
          <p:cNvSpPr>
            <a:spLocks noGrp="1"/>
          </p:cNvSpPr>
          <p:nvPr>
            <p:ph type="sldNum" sz="quarter" idx="10"/>
          </p:nvPr>
        </p:nvSpPr>
        <p:spPr/>
        <p:txBody>
          <a:bodyPr/>
          <a:lstStyle/>
          <a:p>
            <a:fld id="{81360EC5-65BF-45F9-A94E-A7D52B1672C5}" type="slidenum">
              <a:rPr lang="en-US" smtClean="0"/>
              <a:t>19</a:t>
            </a:fld>
            <a:endParaRPr lang="en-US"/>
          </a:p>
        </p:txBody>
      </p:sp>
    </p:spTree>
    <p:extLst>
      <p:ext uri="{BB962C8B-B14F-4D97-AF65-F5344CB8AC3E}">
        <p14:creationId xmlns:p14="http://schemas.microsoft.com/office/powerpoint/2010/main" val="515411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moved this up – not much</a:t>
            </a:r>
            <a:r>
              <a:rPr lang="en-US" baseline="0" dirty="0" smtClean="0"/>
              <a:t> we can really say about this one, I don’t think. </a:t>
            </a:r>
          </a:p>
          <a:p>
            <a:r>
              <a:rPr lang="en-US" baseline="0" dirty="0" smtClean="0"/>
              <a:t>% of universities.</a:t>
            </a:r>
            <a:endParaRPr lang="en-US" dirty="0"/>
          </a:p>
        </p:txBody>
      </p:sp>
      <p:sp>
        <p:nvSpPr>
          <p:cNvPr id="4" name="Slide Number Placeholder 3"/>
          <p:cNvSpPr>
            <a:spLocks noGrp="1"/>
          </p:cNvSpPr>
          <p:nvPr>
            <p:ph type="sldNum" sz="quarter" idx="10"/>
          </p:nvPr>
        </p:nvSpPr>
        <p:spPr/>
        <p:txBody>
          <a:bodyPr/>
          <a:lstStyle/>
          <a:p>
            <a:fld id="{81360EC5-65BF-45F9-A94E-A7D52B1672C5}" type="slidenum">
              <a:rPr lang="en-US" smtClean="0"/>
              <a:t>20</a:t>
            </a:fld>
            <a:endParaRPr lang="en-US"/>
          </a:p>
        </p:txBody>
      </p:sp>
    </p:spTree>
    <p:extLst>
      <p:ext uri="{BB962C8B-B14F-4D97-AF65-F5344CB8AC3E}">
        <p14:creationId xmlns:p14="http://schemas.microsoft.com/office/powerpoint/2010/main" val="3643737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updated</a:t>
            </a:r>
            <a:endParaRPr lang="en-US" dirty="0"/>
          </a:p>
        </p:txBody>
      </p:sp>
      <p:sp>
        <p:nvSpPr>
          <p:cNvPr id="4" name="Slide Number Placeholder 3"/>
          <p:cNvSpPr>
            <a:spLocks noGrp="1"/>
          </p:cNvSpPr>
          <p:nvPr>
            <p:ph type="sldNum" sz="quarter" idx="10"/>
          </p:nvPr>
        </p:nvSpPr>
        <p:spPr/>
        <p:txBody>
          <a:bodyPr/>
          <a:lstStyle/>
          <a:p>
            <a:fld id="{81360EC5-65BF-45F9-A94E-A7D52B1672C5}" type="slidenum">
              <a:rPr lang="en-US" smtClean="0"/>
              <a:t>21</a:t>
            </a:fld>
            <a:endParaRPr lang="en-US"/>
          </a:p>
        </p:txBody>
      </p:sp>
    </p:spTree>
    <p:extLst>
      <p:ext uri="{BB962C8B-B14F-4D97-AF65-F5344CB8AC3E}">
        <p14:creationId xmlns:p14="http://schemas.microsoft.com/office/powerpoint/2010/main" val="1380418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updated</a:t>
            </a:r>
            <a:endParaRPr lang="en-US" dirty="0"/>
          </a:p>
        </p:txBody>
      </p:sp>
      <p:sp>
        <p:nvSpPr>
          <p:cNvPr id="4" name="Slide Number Placeholder 3"/>
          <p:cNvSpPr>
            <a:spLocks noGrp="1"/>
          </p:cNvSpPr>
          <p:nvPr>
            <p:ph type="sldNum" sz="quarter" idx="10"/>
          </p:nvPr>
        </p:nvSpPr>
        <p:spPr/>
        <p:txBody>
          <a:bodyPr/>
          <a:lstStyle/>
          <a:p>
            <a:fld id="{81360EC5-65BF-45F9-A94E-A7D52B1672C5}" type="slidenum">
              <a:rPr lang="en-US" smtClean="0"/>
              <a:t>22</a:t>
            </a:fld>
            <a:endParaRPr lang="en-US"/>
          </a:p>
        </p:txBody>
      </p:sp>
    </p:spTree>
    <p:extLst>
      <p:ext uri="{BB962C8B-B14F-4D97-AF65-F5344CB8AC3E}">
        <p14:creationId xmlns:p14="http://schemas.microsoft.com/office/powerpoint/2010/main" val="38235148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The level of fragmentation can be seen in the fact that no two respondents from the same university almost never agreed on the communication support services available to graduate students, and several commented on the gaps in their knowledge or checked “I don’t know.” If faculty who are motivated enough to join the Consortium on Graduate Communication cannot identify all the choices available, it seems unlikely that students will fare any better. </a:t>
            </a:r>
            <a:endParaRPr lang="en-US" dirty="0" smtClean="0">
              <a:effectLst/>
            </a:endParaRPr>
          </a:p>
          <a:p>
            <a:endParaRPr lang="en-US" dirty="0" smtClean="0"/>
          </a:p>
          <a:p>
            <a:r>
              <a:rPr lang="en-US" dirty="0" smtClean="0"/>
              <a:t>Lack of central unit = not disciplinary (unlike</a:t>
            </a:r>
            <a:r>
              <a:rPr lang="en-US" baseline="0" dirty="0" smtClean="0"/>
              <a:t> u/g)</a:t>
            </a:r>
            <a:endParaRPr lang="en-US" dirty="0"/>
          </a:p>
        </p:txBody>
      </p:sp>
      <p:sp>
        <p:nvSpPr>
          <p:cNvPr id="4" name="Slide Number Placeholder 3"/>
          <p:cNvSpPr>
            <a:spLocks noGrp="1"/>
          </p:cNvSpPr>
          <p:nvPr>
            <p:ph type="sldNum" sz="quarter" idx="10"/>
          </p:nvPr>
        </p:nvSpPr>
        <p:spPr/>
        <p:txBody>
          <a:bodyPr/>
          <a:lstStyle/>
          <a:p>
            <a:fld id="{81360EC5-65BF-45F9-A94E-A7D52B1672C5}" type="slidenum">
              <a:rPr lang="en-US" smtClean="0"/>
              <a:t>23</a:t>
            </a:fld>
            <a:endParaRPr lang="en-US"/>
          </a:p>
        </p:txBody>
      </p:sp>
    </p:spTree>
    <p:extLst>
      <p:ext uri="{BB962C8B-B14F-4D97-AF65-F5344CB8AC3E}">
        <p14:creationId xmlns:p14="http://schemas.microsoft.com/office/powerpoint/2010/main" val="4245392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Nigel: I put</a:t>
            </a:r>
            <a:r>
              <a:rPr lang="en-US" baseline="0" dirty="0" smtClean="0"/>
              <a:t> the committee member names in alphabetical order, and flipped the numbers for the last two bullets (it seems that the founding members include everyone, not just those at the event). One question: </a:t>
            </a:r>
            <a:r>
              <a:rPr lang="en-US" dirty="0" smtClean="0"/>
              <a:t>Do we have over 300 members? I thought</a:t>
            </a:r>
            <a:r>
              <a:rPr lang="en-US" baseline="0" dirty="0" smtClean="0"/>
              <a:t> we were at 297</a:t>
            </a:r>
          </a:p>
          <a:p>
            <a:r>
              <a:rPr lang="en-US" b="1" baseline="0" dirty="0" smtClean="0"/>
              <a:t>Michelle: I just checked, and we have 5 recent new members on the “short” response form, taking us over 300!</a:t>
            </a:r>
            <a:endParaRPr lang="en-US" b="1" dirty="0"/>
          </a:p>
        </p:txBody>
      </p:sp>
      <p:sp>
        <p:nvSpPr>
          <p:cNvPr id="4" name="Slide Number Placeholder 3"/>
          <p:cNvSpPr>
            <a:spLocks noGrp="1"/>
          </p:cNvSpPr>
          <p:nvPr>
            <p:ph type="sldNum" sz="quarter" idx="10"/>
          </p:nvPr>
        </p:nvSpPr>
        <p:spPr/>
        <p:txBody>
          <a:bodyPr/>
          <a:lstStyle/>
          <a:p>
            <a:fld id="{81360EC5-65BF-45F9-A94E-A7D52B1672C5}" type="slidenum">
              <a:rPr lang="en-US" smtClean="0"/>
              <a:t>2</a:t>
            </a:fld>
            <a:endParaRPr lang="en-US"/>
          </a:p>
        </p:txBody>
      </p:sp>
    </p:spTree>
    <p:extLst>
      <p:ext uri="{BB962C8B-B14F-4D97-AF65-F5344CB8AC3E}">
        <p14:creationId xmlns:p14="http://schemas.microsoft.com/office/powerpoint/2010/main" val="18266863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a:t>
            </a:r>
          </a:p>
          <a:p>
            <a:endParaRPr lang="en-US" dirty="0"/>
          </a:p>
        </p:txBody>
      </p:sp>
      <p:sp>
        <p:nvSpPr>
          <p:cNvPr id="4" name="Slide Number Placeholder 3"/>
          <p:cNvSpPr>
            <a:spLocks noGrp="1"/>
          </p:cNvSpPr>
          <p:nvPr>
            <p:ph type="sldNum" sz="quarter" idx="10"/>
          </p:nvPr>
        </p:nvSpPr>
        <p:spPr/>
        <p:txBody>
          <a:bodyPr/>
          <a:lstStyle/>
          <a:p>
            <a:fld id="{D1F0943F-5D48-5940-AD23-FF115065956D}" type="slidenum">
              <a:rPr lang="en-US" smtClean="0"/>
              <a:t>24</a:t>
            </a:fld>
            <a:endParaRPr lang="en-US"/>
          </a:p>
        </p:txBody>
      </p:sp>
    </p:spTree>
    <p:extLst>
      <p:ext uri="{BB962C8B-B14F-4D97-AF65-F5344CB8AC3E}">
        <p14:creationId xmlns:p14="http://schemas.microsoft.com/office/powerpoint/2010/main" val="20369832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a:t>
            </a:r>
            <a:r>
              <a:rPr lang="en-US" baseline="0" dirty="0" smtClean="0"/>
              <a:t> point here being that we probably are about 50% ESL vs All grad, which is a good balance. CCCC did not accept our workshop – not a criticism of the conference, but the point is that we are spread about</a:t>
            </a:r>
            <a:r>
              <a:rPr lang="en-US" baseline="0" smtClean="0"/>
              <a:t>. </a:t>
            </a:r>
            <a:endParaRPr lang="en-US" dirty="0"/>
          </a:p>
        </p:txBody>
      </p:sp>
      <p:sp>
        <p:nvSpPr>
          <p:cNvPr id="4" name="Slide Number Placeholder 3"/>
          <p:cNvSpPr>
            <a:spLocks noGrp="1"/>
          </p:cNvSpPr>
          <p:nvPr>
            <p:ph type="sldNum" sz="quarter" idx="10"/>
          </p:nvPr>
        </p:nvSpPr>
        <p:spPr/>
        <p:txBody>
          <a:bodyPr/>
          <a:lstStyle/>
          <a:p>
            <a:fld id="{81360EC5-65BF-45F9-A94E-A7D52B1672C5}" type="slidenum">
              <a:rPr lang="en-US" smtClean="0"/>
              <a:t>25</a:t>
            </a:fld>
            <a:endParaRPr lang="en-US"/>
          </a:p>
        </p:txBody>
      </p:sp>
    </p:spTree>
    <p:extLst>
      <p:ext uri="{BB962C8B-B14F-4D97-AF65-F5344CB8AC3E}">
        <p14:creationId xmlns:p14="http://schemas.microsoft.com/office/powerpoint/2010/main" val="1779318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Images from Thousand</a:t>
            </a:r>
            <a:r>
              <a:rPr lang="en-US" baseline="0" dirty="0" smtClean="0"/>
              <a:t> Islands region of NY. In my work, I keep thinking about the “thousand islands” metaphor – on campuses, grad com suggest can be fragmented and spread out on campus, currently, the academic conversation about grad writing is fragmented and spread out across campus, and individual programs for grad com support may look more like the first photo (have a single office, or could use photo to talk about even less stable </a:t>
            </a:r>
            <a:r>
              <a:rPr lang="en-US" baseline="0" dirty="0" err="1" smtClean="0"/>
              <a:t>accomodations</a:t>
            </a:r>
            <a:r>
              <a:rPr lang="en-US" baseline="0" dirty="0" smtClean="0"/>
              <a:t> – like renting a room in a house, or pitching a tent in the backyard of a house) or could look more like </a:t>
            </a:r>
            <a:r>
              <a:rPr lang="en-US" baseline="0" dirty="0" err="1" smtClean="0"/>
              <a:t>Boldt</a:t>
            </a:r>
            <a:r>
              <a:rPr lang="en-US" baseline="0" dirty="0" smtClean="0"/>
              <a:t> Castle, as does Jane’s program. </a:t>
            </a:r>
            <a:endParaRPr lang="en-US" dirty="0" smtClean="0"/>
          </a:p>
          <a:p>
            <a:r>
              <a:rPr lang="en-US" dirty="0" smtClean="0"/>
              <a:t>Segue to Jane: UT ELWS as</a:t>
            </a:r>
            <a:r>
              <a:rPr lang="en-US" baseline="0" dirty="0" smtClean="0"/>
              <a:t> an exemplary program</a:t>
            </a:r>
            <a:endParaRPr lang="en-US" dirty="0"/>
          </a:p>
        </p:txBody>
      </p:sp>
      <p:sp>
        <p:nvSpPr>
          <p:cNvPr id="4" name="Slide Number Placeholder 3"/>
          <p:cNvSpPr>
            <a:spLocks noGrp="1"/>
          </p:cNvSpPr>
          <p:nvPr>
            <p:ph type="sldNum" sz="quarter" idx="10"/>
          </p:nvPr>
        </p:nvSpPr>
        <p:spPr/>
        <p:txBody>
          <a:bodyPr/>
          <a:lstStyle/>
          <a:p>
            <a:fld id="{81360EC5-65BF-45F9-A94E-A7D52B1672C5}" type="slidenum">
              <a:rPr lang="en-US" smtClean="0"/>
              <a:t>26</a:t>
            </a:fld>
            <a:endParaRPr lang="en-US"/>
          </a:p>
        </p:txBody>
      </p:sp>
    </p:spTree>
    <p:extLst>
      <p:ext uri="{BB962C8B-B14F-4D97-AF65-F5344CB8AC3E}">
        <p14:creationId xmlns:p14="http://schemas.microsoft.com/office/powerpoint/2010/main" val="37541886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then to Jane as an example of someone who built a rather large house.</a:t>
            </a:r>
          </a:p>
          <a:p>
            <a:r>
              <a:rPr lang="en-US" baseline="0" dirty="0" smtClean="0"/>
              <a:t>Q&amp;A</a:t>
            </a:r>
            <a:endParaRPr lang="en-US" dirty="0"/>
          </a:p>
        </p:txBody>
      </p:sp>
      <p:sp>
        <p:nvSpPr>
          <p:cNvPr id="4" name="Slide Number Placeholder 3"/>
          <p:cNvSpPr>
            <a:spLocks noGrp="1"/>
          </p:cNvSpPr>
          <p:nvPr>
            <p:ph type="sldNum" sz="quarter" idx="10"/>
          </p:nvPr>
        </p:nvSpPr>
        <p:spPr/>
        <p:txBody>
          <a:bodyPr/>
          <a:lstStyle/>
          <a:p>
            <a:fld id="{81360EC5-65BF-45F9-A94E-A7D52B1672C5}" type="slidenum">
              <a:rPr lang="en-US" smtClean="0"/>
              <a:t>27</a:t>
            </a:fld>
            <a:endParaRPr lang="en-US"/>
          </a:p>
        </p:txBody>
      </p:sp>
    </p:spTree>
    <p:extLst>
      <p:ext uri="{BB962C8B-B14F-4D97-AF65-F5344CB8AC3E}">
        <p14:creationId xmlns:p14="http://schemas.microsoft.com/office/powerpoint/2010/main" val="12495097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Jane is the founding Director of the School of Graduate Studies’ Office of English Language and Writing Support (ELWS), our host at UT. She established ELWS’s modular curricula of non-credit courses, workshops, and a writing </a:t>
            </a:r>
            <a:r>
              <a:rPr lang="en-US" dirty="0" err="1" smtClean="0"/>
              <a:t>centre</a:t>
            </a:r>
            <a:r>
              <a:rPr lang="en-US" dirty="0" smtClean="0"/>
              <a:t>, and designed several of the courses and workshops currently offered by ELWS. She completed her PhD at the University of Toronto,</a:t>
            </a:r>
            <a:r>
              <a:rPr lang="en-US" baseline="0" dirty="0" smtClean="0"/>
              <a:t> and h</a:t>
            </a:r>
            <a:r>
              <a:rPr lang="en-US" dirty="0" smtClean="0"/>
              <a:t>er areas of expertise are Shakespeare, classical rhetoric, and oral and written communication. So we</a:t>
            </a:r>
            <a:r>
              <a:rPr lang="en-US" baseline="0" dirty="0" smtClean="0"/>
              <a:t> can expect her keynote presentation to be not only rhetorically appealing and impeccably communicated, but also delivered entirely blank verse.</a:t>
            </a:r>
            <a:r>
              <a:rPr lang="en-US" dirty="0" smtClean="0"/>
              <a:t> </a:t>
            </a:r>
          </a:p>
          <a:p>
            <a:endParaRPr lang="en-US" dirty="0" smtClean="0"/>
          </a:p>
          <a:p>
            <a:r>
              <a:rPr lang="en-US" dirty="0" smtClean="0"/>
              <a:t>Last year, she completed a book in collaboration with Prof. Ursula Franklin (a</a:t>
            </a:r>
            <a:r>
              <a:rPr lang="en-US" baseline="0" dirty="0" smtClean="0"/>
              <a:t> Canadian scientist, pacifist, and feminist)</a:t>
            </a:r>
            <a:r>
              <a:rPr lang="en-US" dirty="0" smtClean="0"/>
              <a:t>, entitled </a:t>
            </a:r>
            <a:r>
              <a:rPr lang="en-US" i="1" dirty="0" smtClean="0"/>
              <a:t>Ursula Franklin Speaks: Thoughts and Afterthoughts, 1986–2012</a:t>
            </a:r>
            <a:r>
              <a:rPr lang="en-US" dirty="0" smtClean="0"/>
              <a:t>. She is currently writing a book on writing effective research proposals,</a:t>
            </a:r>
            <a:r>
              <a:rPr lang="en-US" baseline="0" dirty="0" smtClean="0"/>
              <a:t> which we have been distracting her from with planning this colloquium.</a:t>
            </a:r>
            <a:endParaRPr lang="en-US" dirty="0" smtClean="0"/>
          </a:p>
          <a:p>
            <a:endParaRPr lang="en-US" baseline="0" dirty="0" smtClean="0"/>
          </a:p>
          <a:p>
            <a:r>
              <a:rPr lang="en-US" baseline="0" dirty="0" smtClean="0"/>
              <a:t>Jane has been central to the development and organization of this colloquium. Michelle and I could not have even imagined this event without her, and we are excited to hear about her experiences with graduate program development. Please join me in welcoming and thanking Jane Freeman.</a:t>
            </a:r>
            <a:endParaRPr lang="en-US" baseline="0" dirty="0" smtClean="0"/>
          </a:p>
          <a:p>
            <a:r>
              <a:rPr lang="en-US" baseline="0" dirty="0" smtClean="0"/>
              <a:t> </a:t>
            </a:r>
            <a:r>
              <a:rPr lang="en-US" dirty="0" smtClean="0"/>
              <a:t> </a:t>
            </a:r>
            <a:endParaRPr lang="en-US" dirty="0"/>
          </a:p>
        </p:txBody>
      </p:sp>
      <p:sp>
        <p:nvSpPr>
          <p:cNvPr id="4" name="Slide Number Placeholder 3"/>
          <p:cNvSpPr>
            <a:spLocks noGrp="1"/>
          </p:cNvSpPr>
          <p:nvPr>
            <p:ph type="sldNum" sz="quarter" idx="10"/>
          </p:nvPr>
        </p:nvSpPr>
        <p:spPr/>
        <p:txBody>
          <a:bodyPr/>
          <a:lstStyle/>
          <a:p>
            <a:fld id="{81360EC5-65BF-45F9-A94E-A7D52B1672C5}" type="slidenum">
              <a:rPr lang="en-US" smtClean="0"/>
              <a:t>28</a:t>
            </a:fld>
            <a:endParaRPr lang="en-US"/>
          </a:p>
        </p:txBody>
      </p:sp>
    </p:spTree>
    <p:extLst>
      <p:ext uri="{BB962C8B-B14F-4D97-AF65-F5344CB8AC3E}">
        <p14:creationId xmlns:p14="http://schemas.microsoft.com/office/powerpoint/2010/main" val="29497144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one idea for the discussion. We could either let tables choose a topic to focus on or assign tables so that each topic is the focus of two tables. Or</a:t>
            </a:r>
            <a:r>
              <a:rPr lang="en-US" baseline="0" dirty="0" smtClean="0"/>
              <a:t> we focus the final discussion on next year’s summer institute – see the next slide.  </a:t>
            </a:r>
          </a:p>
          <a:p>
            <a:endParaRPr lang="en-US" baseline="0" dirty="0" smtClean="0"/>
          </a:p>
          <a:p>
            <a:r>
              <a:rPr lang="en-US" baseline="0" dirty="0" smtClean="0"/>
              <a:t>Michelle: I’ve added a question at the end.</a:t>
            </a:r>
            <a:endParaRPr lang="en-US" dirty="0"/>
          </a:p>
        </p:txBody>
      </p:sp>
      <p:sp>
        <p:nvSpPr>
          <p:cNvPr id="4" name="Slide Number Placeholder 3"/>
          <p:cNvSpPr>
            <a:spLocks noGrp="1"/>
          </p:cNvSpPr>
          <p:nvPr>
            <p:ph type="sldNum" sz="quarter" idx="10"/>
          </p:nvPr>
        </p:nvSpPr>
        <p:spPr/>
        <p:txBody>
          <a:bodyPr/>
          <a:lstStyle/>
          <a:p>
            <a:fld id="{81360EC5-65BF-45F9-A94E-A7D52B1672C5}" type="slidenum">
              <a:rPr lang="en-US" smtClean="0"/>
              <a:t>32</a:t>
            </a:fld>
            <a:endParaRPr lang="en-US"/>
          </a:p>
        </p:txBody>
      </p:sp>
    </p:spTree>
    <p:extLst>
      <p:ext uri="{BB962C8B-B14F-4D97-AF65-F5344CB8AC3E}">
        <p14:creationId xmlns:p14="http://schemas.microsoft.com/office/powerpoint/2010/main" val="1629655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360EC5-65BF-45F9-A94E-A7D52B1672C5}" type="slidenum">
              <a:rPr lang="en-US" smtClean="0"/>
              <a:t>3</a:t>
            </a:fld>
            <a:endParaRPr lang="en-US"/>
          </a:p>
        </p:txBody>
      </p:sp>
    </p:spTree>
    <p:extLst>
      <p:ext uri="{BB962C8B-B14F-4D97-AF65-F5344CB8AC3E}">
        <p14:creationId xmlns:p14="http://schemas.microsoft.com/office/powerpoint/2010/main" val="3711194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Keynotes</a:t>
            </a:r>
            <a:r>
              <a:rPr lang="en-US" baseline="0" dirty="0" smtClean="0"/>
              <a:t> are designed to be 20 minutes + Q&amp;A</a:t>
            </a:r>
          </a:p>
          <a:p>
            <a:endParaRPr lang="en-US" dirty="0"/>
          </a:p>
        </p:txBody>
      </p:sp>
      <p:sp>
        <p:nvSpPr>
          <p:cNvPr id="4" name="Slide Number Placeholder 3"/>
          <p:cNvSpPr>
            <a:spLocks noGrp="1"/>
          </p:cNvSpPr>
          <p:nvPr>
            <p:ph type="sldNum" sz="quarter" idx="10"/>
          </p:nvPr>
        </p:nvSpPr>
        <p:spPr/>
        <p:txBody>
          <a:bodyPr/>
          <a:lstStyle/>
          <a:p>
            <a:fld id="{81360EC5-65BF-45F9-A94E-A7D52B1672C5}" type="slidenum">
              <a:rPr lang="en-US" smtClean="0"/>
              <a:t>4</a:t>
            </a:fld>
            <a:endParaRPr lang="en-US"/>
          </a:p>
        </p:txBody>
      </p:sp>
    </p:spTree>
    <p:extLst>
      <p:ext uri="{BB962C8B-B14F-4D97-AF65-F5344CB8AC3E}">
        <p14:creationId xmlns:p14="http://schemas.microsoft.com/office/powerpoint/2010/main" val="927609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 other practical information need to go in here?</a:t>
            </a:r>
            <a:endParaRPr lang="en-US" dirty="0"/>
          </a:p>
        </p:txBody>
      </p:sp>
      <p:sp>
        <p:nvSpPr>
          <p:cNvPr id="4" name="Slide Number Placeholder 3"/>
          <p:cNvSpPr>
            <a:spLocks noGrp="1"/>
          </p:cNvSpPr>
          <p:nvPr>
            <p:ph type="sldNum" sz="quarter" idx="10"/>
          </p:nvPr>
        </p:nvSpPr>
        <p:spPr/>
        <p:txBody>
          <a:bodyPr/>
          <a:lstStyle/>
          <a:p>
            <a:fld id="{81360EC5-65BF-45F9-A94E-A7D52B1672C5}" type="slidenum">
              <a:rPr lang="en-US" smtClean="0"/>
              <a:t>5</a:t>
            </a:fld>
            <a:endParaRPr lang="en-US"/>
          </a:p>
        </p:txBody>
      </p:sp>
    </p:spTree>
    <p:extLst>
      <p:ext uri="{BB962C8B-B14F-4D97-AF65-F5344CB8AC3E}">
        <p14:creationId xmlns:p14="http://schemas.microsoft.com/office/powerpoint/2010/main" val="2490614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Michelle, can you lead</a:t>
            </a:r>
            <a:r>
              <a:rPr lang="en-US" i="1" baseline="0" dirty="0" smtClean="0"/>
              <a:t> the ice-breaker?</a:t>
            </a:r>
            <a:endParaRPr lang="en-US" i="1" dirty="0" smtClean="0"/>
          </a:p>
          <a:p>
            <a:endParaRPr lang="en-US" dirty="0" smtClean="0"/>
          </a:p>
          <a:p>
            <a:r>
              <a:rPr lang="en-US" dirty="0" smtClean="0"/>
              <a:t>Identify</a:t>
            </a:r>
            <a:r>
              <a:rPr lang="en-US" baseline="0" dirty="0" smtClean="0"/>
              <a:t> yourself if you work with … L2 grad students? Teach writing courses? Work in a Writing Center? Work in an IEP? Are a program administrator? Are conducting research in graduate communication? Are looking for new program models? Are the only person on your campus who does what you do?</a:t>
            </a:r>
          </a:p>
          <a:p>
            <a:endParaRPr lang="en-US" baseline="0" dirty="0" smtClean="0"/>
          </a:p>
          <a:p>
            <a:r>
              <a:rPr lang="en-US" baseline="0" dirty="0" smtClean="0"/>
              <a:t>Now, turn to the people at your table and introduce yourself!</a:t>
            </a:r>
          </a:p>
          <a:p>
            <a:endParaRPr lang="en-US" baseline="0" dirty="0" smtClean="0"/>
          </a:p>
          <a:p>
            <a:r>
              <a:rPr lang="en-US" baseline="0" dirty="0" smtClean="0"/>
              <a:t>Don’t forget the colored/white stickers.</a:t>
            </a:r>
          </a:p>
          <a:p>
            <a:endParaRPr lang="en-US" dirty="0"/>
          </a:p>
        </p:txBody>
      </p:sp>
      <p:sp>
        <p:nvSpPr>
          <p:cNvPr id="4" name="Slide Number Placeholder 3"/>
          <p:cNvSpPr>
            <a:spLocks noGrp="1"/>
          </p:cNvSpPr>
          <p:nvPr>
            <p:ph type="sldNum" sz="quarter" idx="10"/>
          </p:nvPr>
        </p:nvSpPr>
        <p:spPr/>
        <p:txBody>
          <a:bodyPr/>
          <a:lstStyle/>
          <a:p>
            <a:fld id="{81360EC5-65BF-45F9-A94E-A7D52B1672C5}" type="slidenum">
              <a:rPr lang="en-US" smtClean="0"/>
              <a:t>6</a:t>
            </a:fld>
            <a:endParaRPr lang="en-US"/>
          </a:p>
        </p:txBody>
      </p:sp>
    </p:spTree>
    <p:extLst>
      <p:ext uri="{BB962C8B-B14F-4D97-AF65-F5344CB8AC3E}">
        <p14:creationId xmlns:p14="http://schemas.microsoft.com/office/powerpoint/2010/main" val="1838593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ABS = Australian Bureau</a:t>
            </a:r>
            <a:r>
              <a:rPr lang="en-US" baseline="0" dirty="0" smtClean="0"/>
              <a:t> of Statistics</a:t>
            </a:r>
          </a:p>
          <a:p>
            <a:r>
              <a:rPr lang="en-US" baseline="0" dirty="0" smtClean="0"/>
              <a:t>Overall graduate enrollment in the US is actually dropping (largely for economic reasons), but the drops are almost all in domestic, PhD students</a:t>
            </a:r>
          </a:p>
          <a:p>
            <a:r>
              <a:rPr lang="en-US" baseline="0" dirty="0" smtClean="0"/>
              <a:t>CGS = Council of Graduate Schools</a:t>
            </a:r>
            <a:endParaRPr lang="en-US" dirty="0"/>
          </a:p>
        </p:txBody>
      </p:sp>
      <p:sp>
        <p:nvSpPr>
          <p:cNvPr id="4" name="Slide Number Placeholder 3"/>
          <p:cNvSpPr>
            <a:spLocks noGrp="1"/>
          </p:cNvSpPr>
          <p:nvPr>
            <p:ph type="sldNum" sz="quarter" idx="10"/>
          </p:nvPr>
        </p:nvSpPr>
        <p:spPr/>
        <p:txBody>
          <a:bodyPr/>
          <a:lstStyle/>
          <a:p>
            <a:fld id="{81360EC5-65BF-45F9-A94E-A7D52B1672C5}" type="slidenum">
              <a:rPr lang="en-US" smtClean="0"/>
              <a:t>8</a:t>
            </a:fld>
            <a:endParaRPr lang="en-US"/>
          </a:p>
        </p:txBody>
      </p:sp>
    </p:spTree>
    <p:extLst>
      <p:ext uri="{BB962C8B-B14F-4D97-AF65-F5344CB8AC3E}">
        <p14:creationId xmlns:p14="http://schemas.microsoft.com/office/powerpoint/2010/main" val="2558465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refers to the US, but it’s going to apply to all “core” English-speaking countries</a:t>
            </a:r>
            <a:endParaRPr lang="en-US" dirty="0"/>
          </a:p>
        </p:txBody>
      </p:sp>
      <p:sp>
        <p:nvSpPr>
          <p:cNvPr id="4" name="Slide Number Placeholder 3"/>
          <p:cNvSpPr>
            <a:spLocks noGrp="1"/>
          </p:cNvSpPr>
          <p:nvPr>
            <p:ph type="sldNum" sz="quarter" idx="10"/>
          </p:nvPr>
        </p:nvSpPr>
        <p:spPr/>
        <p:txBody>
          <a:bodyPr/>
          <a:lstStyle/>
          <a:p>
            <a:fld id="{81360EC5-65BF-45F9-A94E-A7D52B1672C5}" type="slidenum">
              <a:rPr lang="en-US" smtClean="0"/>
              <a:t>10</a:t>
            </a:fld>
            <a:endParaRPr lang="en-US"/>
          </a:p>
        </p:txBody>
      </p:sp>
    </p:spTree>
    <p:extLst>
      <p:ext uri="{BB962C8B-B14F-4D97-AF65-F5344CB8AC3E}">
        <p14:creationId xmlns:p14="http://schemas.microsoft.com/office/powerpoint/2010/main" val="989903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British Council recently released a projection of post-graduate student mobility – that is, the number of students worldwide moving to any other country for masters/doctoral degrees. No huge surprises here – the US will continue to be the most popular choice, with slightly faster growth in Canada and Australia (just focusing on countries represented here). Meanwhile China and India will still be the largest sending countries, with substantial increases, plus proportionally greater demand from the other countries listed here.  </a:t>
            </a:r>
            <a:endParaRPr lang="en-US" dirty="0" smtClean="0"/>
          </a:p>
          <a:p>
            <a:r>
              <a:rPr lang="en-US" dirty="0" smtClean="0"/>
              <a:t>And at the same time, the</a:t>
            </a:r>
            <a:r>
              <a:rPr lang="en-US" baseline="0" dirty="0" smtClean="0"/>
              <a:t> domestic pool is both shrinking and becoming more diverse and less well prepared in traditional terms. That means communication support.</a:t>
            </a:r>
          </a:p>
          <a:p>
            <a:endParaRPr lang="en-US" dirty="0"/>
          </a:p>
        </p:txBody>
      </p:sp>
      <p:sp>
        <p:nvSpPr>
          <p:cNvPr id="4" name="Slide Number Placeholder 3"/>
          <p:cNvSpPr>
            <a:spLocks noGrp="1"/>
          </p:cNvSpPr>
          <p:nvPr>
            <p:ph type="sldNum" sz="quarter" idx="10"/>
          </p:nvPr>
        </p:nvSpPr>
        <p:spPr/>
        <p:txBody>
          <a:bodyPr/>
          <a:lstStyle/>
          <a:p>
            <a:fld id="{81360EC5-65BF-45F9-A94E-A7D52B1672C5}" type="slidenum">
              <a:rPr lang="en-US" smtClean="0"/>
              <a:t>11</a:t>
            </a:fld>
            <a:endParaRPr lang="en-US"/>
          </a:p>
        </p:txBody>
      </p:sp>
    </p:spTree>
    <p:extLst>
      <p:ext uri="{BB962C8B-B14F-4D97-AF65-F5344CB8AC3E}">
        <p14:creationId xmlns:p14="http://schemas.microsoft.com/office/powerpoint/2010/main" val="26951355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eaLnBrk="1" latinLnBrk="0" hangingPunct="1"/>
            <a:fld id="{544213AF-26F6-41FA-8D85-E2C5388D6E58}" type="datetimeFigureOut">
              <a:rPr lang="en-US" smtClean="0"/>
              <a:pPr eaLnBrk="1" latinLnBrk="0" hangingPunct="1"/>
              <a:t>3/24/2015</a:t>
            </a:fld>
            <a:endParaRPr lang="en-US" dirty="0">
              <a:solidFill>
                <a:srgbClr val="FFFFFF"/>
              </a:solidFill>
            </a:endParaRP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kumimoji="0" lang="en-US">
              <a:solidFill>
                <a:schemeClr val="accent1">
                  <a:tint val="20000"/>
                </a:scheme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5BBC35B-A44B-4119-B8DA-DE9E3DFADA20}"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3/24/2015</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D5BBC35B-A44B-4119-B8DA-DE9E3DFADA20}"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3/24/2015</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D5BBC35B-A44B-4119-B8DA-DE9E3DFADA20}" type="slidenum">
              <a:rPr kumimoji="0" lang="en-US" smtClean="0"/>
              <a:pPr eaLnBrk="1" latinLnBrk="0" hangingPunct="1"/>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CF91FEAD-21DB-4062-91AC-B9537B109697}" type="datetimeFigureOut">
              <a:rPr lang="en-US" smtClean="0"/>
              <a:t>3/24/2015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pic>
        <p:nvPicPr>
          <p:cNvPr id="9" name="Picture 8" descr="standardRule.png"/>
          <p:cNvPicPr>
            <a:picLocks noChangeAspect="1"/>
          </p:cNvPicPr>
          <p:nvPr/>
        </p:nvPicPr>
        <p:blipFill>
          <a:blip r:embed="rId3"/>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F91FEAD-21DB-4062-91AC-B9537B109697}" type="datetimeFigureOut">
              <a:rPr lang="en-US" smtClean="0"/>
              <a:t>3/24/2015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29D14D-3B12-4B19-9FDA-072EF21DF458}" type="slidenum">
              <a:rPr lang="en-US" smtClean="0"/>
              <a:t>‹#›</a:t>
            </a:fld>
            <a:endParaRPr lang="en-US"/>
          </a:p>
        </p:txBody>
      </p:sp>
      <p:pic>
        <p:nvPicPr>
          <p:cNvPr id="8" name="Picture 7"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Slide with 3 Pictures">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3/24/2015</a:t>
            </a:fld>
            <a:endParaRPr lang="en-US" sz="1000" dirty="0">
              <a:solidFill>
                <a:schemeClr val="tx1"/>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sz="1000" b="0">
              <a:solidFill>
                <a:schemeClr val="tx1"/>
              </a:solidFill>
            </a:endParaRPr>
          </a:p>
        </p:txBody>
      </p:sp>
      <p:pic>
        <p:nvPicPr>
          <p:cNvPr id="9" name="Picture 8" descr="standardRule.png"/>
          <p:cNvPicPr>
            <a:picLocks noChangeAspect="1"/>
          </p:cNvPicPr>
          <p:nvPr/>
        </p:nvPicPr>
        <p:blipFill>
          <a:blip r:embed="rId3"/>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pic>
        <p:nvPicPr>
          <p:cNvPr id="14" name="Picture 13" descr="pictureStamp-Frame.png"/>
          <p:cNvPicPr>
            <a:picLocks noChangeAspect="1"/>
          </p:cNvPicPr>
          <p:nvPr/>
        </p:nvPicPr>
        <p:blipFill>
          <a:blip r:embed="rId4"/>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91FEAD-21DB-4062-91AC-B9537B109697}" type="datetimeFigureOut">
              <a:rPr lang="en-US" smtClean="0"/>
              <a:t>3/24/2015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pic>
        <p:nvPicPr>
          <p:cNvPr id="9" name="Picture 8" descr="standardRule.png"/>
          <p:cNvPicPr>
            <a:picLocks noChangeAspect="1"/>
          </p:cNvPicPr>
          <p:nvPr/>
        </p:nvPicPr>
        <p:blipFill>
          <a:blip r:embed="rId2"/>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F91FEAD-21DB-4062-91AC-B9537B109697}" type="datetimeFigureOut">
              <a:rPr lang="en-US" smtClean="0"/>
              <a:t>3/24/2015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29D14D-3B12-4B19-9FDA-072EF21DF458}" type="slidenum">
              <a:rPr lang="en-US" smtClean="0"/>
              <a:t>‹#›</a:t>
            </a:fld>
            <a:endParaRPr lang="en-US"/>
          </a:p>
        </p:txBody>
      </p:sp>
      <p:pic>
        <p:nvPicPr>
          <p:cNvPr id="9" name="Picture 8"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CF91FEAD-21DB-4062-91AC-B9537B109697}" type="datetimeFigureOut">
              <a:rPr lang="en-US" smtClean="0"/>
              <a:t>3/24/2015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29D14D-3B12-4B19-9FDA-072EF21DF458}" type="slidenum">
              <a:rPr lang="en-US" smtClean="0"/>
              <a:t>‹#›</a:t>
            </a:fld>
            <a:endParaRPr lang="en-US"/>
          </a:p>
        </p:txBody>
      </p:sp>
      <p:pic>
        <p:nvPicPr>
          <p:cNvPr id="11" name="Picture 10"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CF91FEAD-21DB-4062-91AC-B9537B109697}" type="datetimeFigureOut">
              <a:rPr lang="en-US" smtClean="0"/>
              <a:t>3/24/2015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29D14D-3B12-4B19-9FDA-072EF21DF458}"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91FEAD-21DB-4062-91AC-B9537B109697}" type="datetimeFigureOut">
              <a:rPr lang="en-US" smtClean="0"/>
              <a:t>3/24/2015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29D14D-3B12-4B19-9FDA-072EF21DF45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3/24/2015</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D5BBC35B-A44B-4119-B8DA-DE9E3DFADA20}" type="slidenum">
              <a:rPr kumimoji="0" lang="en-US" smtClean="0"/>
              <a:pPr eaLnBrk="1" latinLnBrk="0" hangingPunct="1"/>
              <a:t>‹#›</a:t>
            </a:fld>
            <a:endParaRPr kumimoji="0"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marL="2290763" indent="-461963">
              <a:defRPr sz="2000"/>
            </a:lvl6pPr>
            <a:lvl7pPr marL="2290763" indent="-461963">
              <a:defRPr sz="2000"/>
            </a:lvl7pPr>
            <a:lvl8pPr marL="2290763" indent="-461963">
              <a:defRPr sz="2000"/>
            </a:lvl8pPr>
            <a:lvl9pPr marL="2290763" indent="-461963">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spcAft>
                <a:spcPts val="1000"/>
              </a:spcAft>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91FEAD-21DB-4062-91AC-B9537B109697}" type="datetimeFigureOut">
              <a:rPr lang="en-US" smtClean="0"/>
              <a:t>3/24/2015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29D14D-3B12-4B19-9FDA-072EF21DF458}" type="slidenum">
              <a:rPr lang="en-US" smtClean="0"/>
              <a:t>‹#›</a:t>
            </a:fld>
            <a:endParaRPr lang="en-US"/>
          </a:p>
        </p:txBody>
      </p:sp>
      <p:pic>
        <p:nvPicPr>
          <p:cNvPr id="9" name="Picture 8"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spcAft>
                <a:spcPts val="10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CF91FEAD-21DB-4062-91AC-B9537B109697}" type="datetimeFigureOut">
              <a:rPr lang="en-US" smtClean="0"/>
              <a:t>3/24/2015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29D14D-3B12-4B19-9FDA-072EF21DF458}" type="slidenum">
              <a:rPr lang="en-US" smtClean="0"/>
              <a:t>‹#›</a:t>
            </a:fld>
            <a:endParaRPr lang="en-US"/>
          </a:p>
        </p:txBody>
      </p:sp>
      <p:pic>
        <p:nvPicPr>
          <p:cNvPr id="8" name="Picture 7"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3/24/2015</a:t>
            </a:fld>
            <a:endParaRPr lang="en-US" sz="1000" dirty="0">
              <a:solidFill>
                <a:schemeClr val="tx1"/>
              </a:solidFill>
            </a:endParaRPr>
          </a:p>
        </p:txBody>
      </p:sp>
      <p:sp>
        <p:nvSpPr>
          <p:cNvPr id="6" name="Footer Placeholder 5"/>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sz="1000" b="0">
              <a:solidFill>
                <a:schemeClr val="tx1"/>
              </a:solidFill>
            </a:endParaRPr>
          </a:p>
        </p:txBody>
      </p:sp>
      <p:pic>
        <p:nvPicPr>
          <p:cNvPr id="8" name="Picture 7" descr="shortRule.png"/>
          <p:cNvPicPr>
            <a:picLocks noChangeAspect="1"/>
          </p:cNvPicPr>
          <p:nvPr/>
        </p:nvPicPr>
        <p:blipFill>
          <a:blip r:embed="rId3"/>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2 Pictures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3/24/2015</a:t>
            </a:fld>
            <a:endParaRPr lang="en-US" sz="1000" dirty="0">
              <a:solidFill>
                <a:schemeClr val="tx1"/>
              </a:solidFill>
            </a:endParaRPr>
          </a:p>
        </p:txBody>
      </p:sp>
      <p:sp>
        <p:nvSpPr>
          <p:cNvPr id="6" name="Footer Placeholder 5"/>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sz="1000" b="0">
              <a:solidFill>
                <a:schemeClr val="tx1"/>
              </a:solidFill>
            </a:endParaRPr>
          </a:p>
        </p:txBody>
      </p:sp>
      <p:pic>
        <p:nvPicPr>
          <p:cNvPr id="8" name="Picture 7" descr="shortRule.png"/>
          <p:cNvPicPr>
            <a:picLocks noChangeAspect="1"/>
          </p:cNvPicPr>
          <p:nvPr/>
        </p:nvPicPr>
        <p:blipFill>
          <a:blip r:embed="rId4"/>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3/24/2015</a:t>
            </a:fld>
            <a:endParaRPr lang="en-US" sz="1000" dirty="0">
              <a:solidFill>
                <a:schemeClr val="tx1"/>
              </a:solidFill>
            </a:endParaRPr>
          </a:p>
        </p:txBody>
      </p:sp>
      <p:sp>
        <p:nvSpPr>
          <p:cNvPr id="6" name="Footer Placeholder 5"/>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sz="1000" b="0">
              <a:solidFill>
                <a:schemeClr val="tx1"/>
              </a:solidFill>
            </a:endParaRPr>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1" name="Title 1"/>
          <p:cNvSpPr>
            <a:spLocks noGrp="1"/>
          </p:cNvSpPr>
          <p:nvPr>
            <p:ph type="title"/>
          </p:nvPr>
        </p:nvSpPr>
        <p:spPr>
          <a:xfrm rot="21240000">
            <a:off x="4717562"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4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3/24/2015</a:t>
            </a:fld>
            <a:endParaRPr lang="en-US" sz="1000" dirty="0">
              <a:solidFill>
                <a:schemeClr val="tx1"/>
              </a:solidFill>
            </a:endParaRPr>
          </a:p>
        </p:txBody>
      </p:sp>
      <p:sp>
        <p:nvSpPr>
          <p:cNvPr id="6" name="Footer Placeholder 5"/>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sz="1000" b="0">
              <a:solidFill>
                <a:schemeClr val="tx1"/>
              </a:solidFill>
            </a:endParaRPr>
          </a:p>
        </p:txBody>
      </p:sp>
      <p:pic>
        <p:nvPicPr>
          <p:cNvPr id="15" name="Picture 14" descr="parAvion.png"/>
          <p:cNvPicPr>
            <a:picLocks noChangeAspect="1"/>
          </p:cNvPicPr>
          <p:nvPr/>
        </p:nvPicPr>
        <p:blipFill>
          <a:blip r:embed="rId3"/>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F91FEAD-21DB-4062-91AC-B9537B109697}" type="datetimeFigureOut">
              <a:rPr lang="en-US" smtClean="0"/>
              <a:t>3/24/2015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29D14D-3B12-4B19-9FDA-072EF21DF458}" type="slidenum">
              <a:rPr lang="en-US" smtClean="0"/>
              <a:t>‹#›</a:t>
            </a:fld>
            <a:endParaRPr lang="en-US"/>
          </a:p>
        </p:txBody>
      </p:sp>
      <p:pic>
        <p:nvPicPr>
          <p:cNvPr id="7" name="Picture 6"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F91FEAD-21DB-4062-91AC-B9537B109697}" type="datetimeFigureOut">
              <a:rPr lang="en-US" smtClean="0"/>
              <a:t>3/24/2015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29D14D-3B12-4B19-9FDA-072EF21DF458}" type="slidenum">
              <a:rPr lang="en-US" smtClean="0"/>
              <a:t>‹#›</a:t>
            </a:fld>
            <a:endParaRPr lang="en-US"/>
          </a:p>
        </p:txBody>
      </p:sp>
      <p:pic>
        <p:nvPicPr>
          <p:cNvPr id="7" name="Picture 6" descr="verticalRule.png"/>
          <p:cNvPicPr>
            <a:picLocks noChangeAspect="1"/>
          </p:cNvPicPr>
          <p:nvPr/>
        </p:nvPicPr>
        <p:blipFill>
          <a:blip r:embed="rId2"/>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3/24/2015</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D5BBC35B-A44B-4119-B8DA-DE9E3DFADA20}" type="slidenum">
              <a:rPr kumimoji="0" lang="en-US" smtClean="0"/>
              <a:pPr eaLnBrk="1" latinLnBrk="0" hangingPunct="1"/>
              <a:t>‹#›</a:t>
            </a:fld>
            <a:endParaRPr kumimoji="0"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3/24/2015</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D5BBC35B-A44B-4119-B8DA-DE9E3DFADA20}" type="slidenum">
              <a:rPr kumimoji="0" lang="en-US" smtClean="0"/>
              <a:pPr eaLnBrk="1" latinLnBrk="0" hangingPunct="1"/>
              <a:t>‹#›</a:t>
            </a:fld>
            <a:endParaRPr kumimoji="0"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3/24/2015</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p:txBody>
          <a:bodyPr/>
          <a:lstStyle>
            <a:extLst/>
          </a:lstStyle>
          <a:p>
            <a:fld id="{D5BBC35B-A44B-4119-B8DA-DE9E3DFADA20}" type="slidenum">
              <a:rPr kumimoji="0" lang="en-US" smtClean="0"/>
              <a:pPr eaLnBrk="1" latinLnBrk="0" hangingPunct="1"/>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3/24/2015</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D5BBC35B-A44B-4119-B8DA-DE9E3DFADA20}" type="slidenum">
              <a:rPr kumimoji="0" lang="en-US" smtClean="0"/>
              <a:pPr eaLnBrk="1" latinLnBrk="0" hangingPunct="1"/>
              <a:t>‹#›</a:t>
            </a:fld>
            <a:endParaRPr kumimoji="0"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3/24/2015</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D5BBC35B-A44B-4119-B8DA-DE9E3DFADA20}"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eaLnBrk="1" latinLnBrk="0" hangingPunct="1"/>
            <a:fld id="{544213AF-26F6-41FA-8D85-E2C5388D6E58}" type="datetimeFigureOut">
              <a:rPr lang="en-US" smtClean="0"/>
              <a:pPr eaLnBrk="1" latinLnBrk="0" hangingPunct="1"/>
              <a:t>3/24/2015</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D5BBC35B-A44B-4119-B8DA-DE9E3DFADA20}" type="slidenum">
              <a:rPr kumimoji="0" lang="en-US" smtClean="0"/>
              <a:pPr eaLnBrk="1" latinLnBrk="0" hangingPunct="1"/>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eaLnBrk="1" latinLnBrk="0" hangingPunct="1"/>
            <a:fld id="{544213AF-26F6-41FA-8D85-E2C5388D6E58}" type="datetimeFigureOut">
              <a:rPr lang="en-US" smtClean="0"/>
              <a:pPr eaLnBrk="1" latinLnBrk="0" hangingPunct="1"/>
              <a:t>3/24/2015</a:t>
            </a:fld>
            <a:endParaRPr lang="en-US">
              <a:solidFill>
                <a:schemeClr val="tx1"/>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kumimoji="0" lang="en-US">
              <a:solidFill>
                <a:schemeClr val="tx1"/>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5BBC35B-A44B-4119-B8DA-DE9E3DFADA20}" type="slidenum">
              <a:rPr kumimoji="0" lang="en-US" smtClean="0"/>
              <a:pPr eaLnBrk="1" latinLnBrk="0" hangingPunct="1"/>
              <a:t>‹#›</a:t>
            </a:fld>
            <a:endParaRPr kumimoji="0" lang="en-US">
              <a:solidFill>
                <a:schemeClr val="tx1"/>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eaLnBrk="1" latinLnBrk="0" hangingPunct="1"/>
            <a:fld id="{544213AF-26F6-41FA-8D85-E2C5388D6E58}" type="datetimeFigureOut">
              <a:rPr lang="en-US" smtClean="0"/>
              <a:pPr eaLnBrk="1" latinLnBrk="0" hangingPunct="1"/>
              <a:t>3/24/2015</a:t>
            </a:fld>
            <a:endParaRPr lang="en-US" sz="1000" dirty="0">
              <a:solidFill>
                <a:schemeClr val="tx1"/>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lgn="r" eaLnBrk="1" latinLnBrk="0" hangingPunct="1"/>
            <a:endParaRPr kumimoji="0" lang="en-US" sz="1000" dirty="0">
              <a:solidFill>
                <a:schemeClr val="tx1"/>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5BBC35B-A44B-4119-B8DA-DE9E3DFADA20}" type="slidenum">
              <a:rPr kumimoji="0" lang="en-US" smtClean="0"/>
              <a:pPr eaLnBrk="1" latinLnBrk="0" hangingPunct="1"/>
              <a:t>‹#›</a:t>
            </a:fld>
            <a:endParaRPr kumimoji="0" lang="en-US" sz="1000" b="0">
              <a:solidFill>
                <a:schemeClr val="tx1"/>
              </a:solidFill>
            </a:endParaRPr>
          </a:p>
        </p:txBody>
      </p:sp>
    </p:spTree>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18"/>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pPr algn="r" eaLnBrk="1" latinLnBrk="0" hangingPunct="1"/>
            <a:endParaRPr kumimoji="0" lang="en-US" sz="1000" dirty="0">
              <a:solidFill>
                <a:schemeClr val="tx1"/>
              </a:solidFill>
            </a:endParaRPr>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372100" y="6158753"/>
            <a:ext cx="3200400" cy="365125"/>
          </a:xfrm>
          <a:prstGeom prst="rect">
            <a:avLst/>
          </a:prstGeom>
        </p:spPr>
        <p:txBody>
          <a:bodyPr vert="horz" lIns="91440" tIns="45720" rIns="91440" bIns="45720" rtlCol="0" anchor="ctr"/>
          <a:lstStyle>
            <a:lvl1pPr algn="r">
              <a:defRPr sz="1200">
                <a:solidFill>
                  <a:schemeClr val="bg2"/>
                </a:solidFill>
              </a:defRPr>
            </a:lvl1pPr>
          </a:lstStyle>
          <a:p>
            <a:pPr eaLnBrk="1" latinLnBrk="0" hangingPunct="1"/>
            <a:fld id="{544213AF-26F6-41FA-8D85-E2C5388D6E58}" type="datetimeFigureOut">
              <a:rPr lang="en-US" smtClean="0"/>
              <a:pPr eaLnBrk="1" latinLnBrk="0" hangingPunct="1"/>
              <a:t>3/24/2015</a:t>
            </a:fld>
            <a:endParaRPr lang="en-US" sz="1000" dirty="0">
              <a:solidFill>
                <a:schemeClr val="tx1"/>
              </a:solidFill>
            </a:endParaRPr>
          </a:p>
        </p:txBody>
      </p:sp>
      <p:sp>
        <p:nvSpPr>
          <p:cNvPr id="6" name="Slide Number Placeholder 5"/>
          <p:cNvSpPr>
            <a:spLocks noGrp="1"/>
          </p:cNvSpPr>
          <p:nvPr>
            <p:ph type="sldNum" sz="quarter" idx="4"/>
          </p:nvPr>
        </p:nvSpPr>
        <p:spPr>
          <a:xfrm>
            <a:off x="4046220" y="6158753"/>
            <a:ext cx="1051560" cy="365125"/>
          </a:xfrm>
          <a:prstGeom prst="rect">
            <a:avLst/>
          </a:prstGeom>
        </p:spPr>
        <p:txBody>
          <a:bodyPr vert="horz" lIns="91440" tIns="45720" rIns="91440" bIns="45720" rtlCol="0" anchor="ctr"/>
          <a:lstStyle>
            <a:lvl1pPr algn="ctr">
              <a:defRPr sz="1200">
                <a:solidFill>
                  <a:schemeClr val="bg2"/>
                </a:solidFill>
              </a:defRPr>
            </a:lvl1pPr>
          </a:lstStyle>
          <a:p>
            <a:fld id="{D5BBC35B-A44B-4119-B8DA-DE9E3DFADA20}" type="slidenum">
              <a:rPr kumimoji="0" lang="en-US" smtClean="0"/>
              <a:pPr eaLnBrk="1" latinLnBrk="0" hangingPunct="1"/>
              <a:t>‹#›</a:t>
            </a:fld>
            <a:endParaRPr kumimoji="0" lang="en-US" sz="1000" b="0">
              <a:solidFill>
                <a:schemeClr val="tx1"/>
              </a:solidFill>
            </a:endParaRPr>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 id="2147483975" r:id="rId15"/>
    <p:sldLayoutId id="2147483976" r:id="rId16"/>
  </p:sldLayoutIdLst>
  <p:txStyles>
    <p:titleStyle>
      <a:lvl1pPr algn="ctr" defTabSz="914400" rtl="0" eaLnBrk="1" latinLnBrk="0" hangingPunct="1">
        <a:spcBef>
          <a:spcPct val="0"/>
        </a:spcBef>
        <a:buNone/>
        <a:defRPr sz="5400" kern="1200">
          <a:solidFill>
            <a:schemeClr val="tx1"/>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mn-lt"/>
          <a:ea typeface="+mn-ea"/>
          <a:cs typeface="+mn-cs"/>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www.fgereport.org/rsc/pdf/CFGE_report.pdf"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ei.britishcouncil.org/sites/default/files/OTH-POSTGRADUATE_MOBILITY_TRENDS_2024-OCTOBER-14.pdf"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0.xml"/><Relationship Id="rId1" Type="http://schemas.openxmlformats.org/officeDocument/2006/relationships/slideLayout" Target="../slideLayouts/slideLayout18.xml"/><Relationship Id="rId5" Type="http://schemas.openxmlformats.org/officeDocument/2006/relationships/chart" Target="../charts/chart9.xml"/><Relationship Id="rId4" Type="http://schemas.openxmlformats.org/officeDocument/2006/relationships/chart" Target="../charts/char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9.xml"/><Relationship Id="rId5" Type="http://schemas.openxmlformats.org/officeDocument/2006/relationships/image" Target="../media/image13.png"/><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9.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smtClean="0"/>
              <a:t>Building Community</a:t>
            </a:r>
            <a:r>
              <a:rPr lang="en-US" sz="4200" dirty="0" smtClean="0"/>
              <a:t/>
            </a:r>
            <a:br>
              <a:rPr lang="en-US" sz="4200" dirty="0" smtClean="0"/>
            </a:br>
            <a:r>
              <a:rPr lang="en-US" sz="2000" dirty="0" smtClean="0">
                <a:solidFill>
                  <a:schemeClr val="tx1"/>
                </a:solidFill>
              </a:rPr>
              <a:t>March 25, 2015    </a:t>
            </a:r>
            <a:r>
              <a:rPr lang="en-US" sz="2000" dirty="0" smtClean="0">
                <a:solidFill>
                  <a:schemeClr val="tx1"/>
                </a:solidFill>
                <a:latin typeface="Wingdings"/>
                <a:ea typeface="Wingdings"/>
                <a:cs typeface="Wingdings"/>
                <a:sym typeface="Wingdings"/>
              </a:rPr>
              <a:t> </a:t>
            </a:r>
            <a:r>
              <a:rPr lang="en-US" sz="2000" dirty="0" smtClean="0">
                <a:solidFill>
                  <a:schemeClr val="tx1"/>
                </a:solidFill>
              </a:rPr>
              <a:t>University of Toronto</a:t>
            </a:r>
            <a:endParaRPr lang="en-US" sz="4200" dirty="0"/>
          </a:p>
        </p:txBody>
      </p:sp>
      <p:sp>
        <p:nvSpPr>
          <p:cNvPr id="3" name="Subtitle 2"/>
          <p:cNvSpPr>
            <a:spLocks noGrp="1"/>
          </p:cNvSpPr>
          <p:nvPr>
            <p:ph type="subTitle" idx="1"/>
          </p:nvPr>
        </p:nvSpPr>
        <p:spPr/>
        <p:txBody>
          <a:bodyPr/>
          <a:lstStyle/>
          <a:p>
            <a:r>
              <a:rPr lang="en-US" dirty="0" smtClean="0"/>
              <a:t>Consortium on Graduate Communication Colloquium</a:t>
            </a:r>
            <a:endParaRPr lang="en-US" dirty="0"/>
          </a:p>
        </p:txBody>
      </p:sp>
      <p:sp>
        <p:nvSpPr>
          <p:cNvPr id="4" name="TextBox 3"/>
          <p:cNvSpPr txBox="1"/>
          <p:nvPr/>
        </p:nvSpPr>
        <p:spPr>
          <a:xfrm>
            <a:off x="2743200" y="5580964"/>
            <a:ext cx="3819375" cy="646331"/>
          </a:xfrm>
          <a:prstGeom prst="rect">
            <a:avLst/>
          </a:prstGeom>
          <a:noFill/>
        </p:spPr>
        <p:txBody>
          <a:bodyPr wrap="none" rtlCol="0">
            <a:spAutoFit/>
          </a:bodyPr>
          <a:lstStyle/>
          <a:p>
            <a:r>
              <a:rPr lang="en-US" dirty="0"/>
              <a:t>http://</a:t>
            </a:r>
            <a:r>
              <a:rPr lang="en-US" dirty="0" smtClean="0"/>
              <a:t>gradconsortium.wordpress.com</a:t>
            </a:r>
            <a:endParaRPr lang="en-US" dirty="0"/>
          </a:p>
          <a:p>
            <a:endParaRPr lang="en-US" dirty="0"/>
          </a:p>
        </p:txBody>
      </p:sp>
    </p:spTree>
    <p:extLst>
      <p:ext uri="{BB962C8B-B14F-4D97-AF65-F5344CB8AC3E}">
        <p14:creationId xmlns:p14="http://schemas.microsoft.com/office/powerpoint/2010/main" val="34255735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home, too</a:t>
            </a:r>
            <a:endParaRPr lang="en-US" dirty="0"/>
          </a:p>
        </p:txBody>
      </p:sp>
      <p:sp>
        <p:nvSpPr>
          <p:cNvPr id="3" name="Content Placeholder 2"/>
          <p:cNvSpPr>
            <a:spLocks noGrp="1"/>
          </p:cNvSpPr>
          <p:nvPr>
            <p:ph idx="1"/>
          </p:nvPr>
        </p:nvSpPr>
        <p:spPr/>
        <p:txBody>
          <a:bodyPr>
            <a:normAutofit/>
          </a:bodyPr>
          <a:lstStyle/>
          <a:p>
            <a:pPr marL="118872" indent="0">
              <a:buNone/>
            </a:pPr>
            <a:r>
              <a:rPr lang="en-US" dirty="0" smtClean="0"/>
              <a:t>“The population </a:t>
            </a:r>
            <a:r>
              <a:rPr lang="en-US" dirty="0"/>
              <a:t>of domestic students available to pursue higher </a:t>
            </a:r>
            <a:r>
              <a:rPr lang="en-US" dirty="0" smtClean="0"/>
              <a:t>education </a:t>
            </a:r>
            <a:r>
              <a:rPr lang="en-US" dirty="0"/>
              <a:t>will become </a:t>
            </a:r>
            <a:r>
              <a:rPr lang="en-US" b="1" dirty="0">
                <a:solidFill>
                  <a:schemeClr val="accent2"/>
                </a:solidFill>
              </a:rPr>
              <a:t>more diverse </a:t>
            </a:r>
            <a:r>
              <a:rPr lang="en-US" dirty="0"/>
              <a:t>and possibly </a:t>
            </a:r>
            <a:r>
              <a:rPr lang="en-US" b="1" dirty="0">
                <a:solidFill>
                  <a:schemeClr val="accent2"/>
                </a:solidFill>
              </a:rPr>
              <a:t>less academically skilled</a:t>
            </a:r>
            <a:r>
              <a:rPr lang="en-US" dirty="0"/>
              <a:t>. </a:t>
            </a:r>
            <a:r>
              <a:rPr lang="en-US" dirty="0" smtClean="0"/>
              <a:t>More </a:t>
            </a:r>
            <a:r>
              <a:rPr lang="en-US" dirty="0"/>
              <a:t>first-generation college students will emerge from this pool, and </a:t>
            </a:r>
            <a:r>
              <a:rPr lang="en-US" dirty="0" smtClean="0"/>
              <a:t>many </a:t>
            </a:r>
            <a:r>
              <a:rPr lang="en-US" dirty="0"/>
              <a:t>are likely to </a:t>
            </a:r>
            <a:r>
              <a:rPr lang="en-US" b="1" dirty="0">
                <a:solidFill>
                  <a:schemeClr val="accent2"/>
                </a:solidFill>
              </a:rPr>
              <a:t>require additional language and skill resources</a:t>
            </a:r>
            <a:r>
              <a:rPr lang="en-US" dirty="0"/>
              <a:t>. Thus </a:t>
            </a:r>
            <a:r>
              <a:rPr lang="en-US" dirty="0" smtClean="0"/>
              <a:t>these </a:t>
            </a:r>
            <a:r>
              <a:rPr lang="en-US" dirty="0"/>
              <a:t>students are less likely to resemble what has been historically the </a:t>
            </a:r>
            <a:r>
              <a:rPr lang="en-US" dirty="0" smtClean="0"/>
              <a:t>‘traditional’ </a:t>
            </a:r>
            <a:r>
              <a:rPr lang="en-US" dirty="0"/>
              <a:t>student populating the graduate school enrollment </a:t>
            </a:r>
            <a:r>
              <a:rPr lang="en-US" dirty="0" smtClean="0"/>
              <a:t>pool.” (</a:t>
            </a:r>
            <a:r>
              <a:rPr lang="en-US" dirty="0" smtClean="0">
                <a:hlinkClick r:id="rId3"/>
              </a:rPr>
              <a:t>CGS/ETS</a:t>
            </a:r>
            <a:r>
              <a:rPr lang="en-US" dirty="0" smtClean="0"/>
              <a:t>, 2010)</a:t>
            </a:r>
            <a:endParaRPr lang="en-US" dirty="0"/>
          </a:p>
          <a:p>
            <a:endParaRPr lang="en-US" dirty="0"/>
          </a:p>
        </p:txBody>
      </p:sp>
    </p:spTree>
    <p:extLst>
      <p:ext uri="{BB962C8B-B14F-4D97-AF65-F5344CB8AC3E}">
        <p14:creationId xmlns:p14="http://schemas.microsoft.com/office/powerpoint/2010/main" val="23957502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it’s not going to stop</a:t>
            </a:r>
            <a:endParaRPr lang="en-US" dirty="0"/>
          </a:p>
        </p:txBody>
      </p:sp>
      <p:sp>
        <p:nvSpPr>
          <p:cNvPr id="3" name="Content Placeholder 2"/>
          <p:cNvSpPr>
            <a:spLocks noGrp="1"/>
          </p:cNvSpPr>
          <p:nvPr>
            <p:ph idx="1"/>
          </p:nvPr>
        </p:nvSpPr>
        <p:spPr/>
        <p:txBody>
          <a:bodyPr>
            <a:normAutofit lnSpcReduction="10000"/>
          </a:bodyPr>
          <a:lstStyle/>
          <a:p>
            <a:r>
              <a:rPr lang="en-US" dirty="0" smtClean="0"/>
              <a:t>By 2024, (post-)graduate mobility will increase:</a:t>
            </a:r>
          </a:p>
          <a:p>
            <a:pPr lvl="1"/>
            <a:r>
              <a:rPr lang="en-US" dirty="0"/>
              <a:t>4.1% in Australia and </a:t>
            </a:r>
            <a:r>
              <a:rPr lang="en-US" dirty="0" smtClean="0"/>
              <a:t>Canada</a:t>
            </a:r>
            <a:endParaRPr lang="en-US" dirty="0"/>
          </a:p>
          <a:p>
            <a:pPr lvl="1"/>
            <a:r>
              <a:rPr lang="en-US" dirty="0" smtClean="0"/>
              <a:t>4% annually in the U.S.</a:t>
            </a:r>
          </a:p>
          <a:p>
            <a:pPr lvl="1"/>
            <a:r>
              <a:rPr lang="en-US" dirty="0" smtClean="0"/>
              <a:t>111,000 more Chinese students</a:t>
            </a:r>
          </a:p>
          <a:p>
            <a:pPr lvl="1"/>
            <a:r>
              <a:rPr lang="en-US" dirty="0" smtClean="0"/>
              <a:t>121,000 more Indian students</a:t>
            </a:r>
          </a:p>
          <a:p>
            <a:pPr lvl="1"/>
            <a:r>
              <a:rPr lang="en-US" dirty="0" smtClean="0"/>
              <a:t>5%+ annual growth from Saudi Arabia, Nigeria, Pakistan, and Vietnam  (</a:t>
            </a:r>
            <a:r>
              <a:rPr lang="en-US" dirty="0" smtClean="0">
                <a:hlinkClick r:id="rId3"/>
              </a:rPr>
              <a:t>British Council</a:t>
            </a:r>
            <a:r>
              <a:rPr lang="en-US" dirty="0" smtClean="0"/>
              <a:t>, 2014)</a:t>
            </a:r>
            <a:endParaRPr lang="en-US" dirty="0"/>
          </a:p>
          <a:p>
            <a:r>
              <a:rPr lang="en-US" dirty="0"/>
              <a:t>Canada aims to double the number of international students  (CBIE, 2015)</a:t>
            </a:r>
            <a:endParaRPr lang="en-US" dirty="0" smtClean="0"/>
          </a:p>
          <a:p>
            <a:pPr lvl="1"/>
            <a:endParaRPr lang="en-US" dirty="0"/>
          </a:p>
        </p:txBody>
      </p:sp>
    </p:spTree>
    <p:extLst>
      <p:ext uri="{BB962C8B-B14F-4D97-AF65-F5344CB8AC3E}">
        <p14:creationId xmlns:p14="http://schemas.microsoft.com/office/powerpoint/2010/main" val="36947814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 we wanted to know</a:t>
            </a:r>
            <a:endParaRPr lang="en-US" dirty="0"/>
          </a:p>
        </p:txBody>
      </p:sp>
      <p:sp>
        <p:nvSpPr>
          <p:cNvPr id="3" name="Content Placeholder 2"/>
          <p:cNvSpPr>
            <a:spLocks noGrp="1"/>
          </p:cNvSpPr>
          <p:nvPr>
            <p:ph idx="1"/>
          </p:nvPr>
        </p:nvSpPr>
        <p:spPr/>
        <p:txBody>
          <a:bodyPr>
            <a:normAutofit/>
          </a:bodyPr>
          <a:lstStyle/>
          <a:p>
            <a:pPr marL="118872" indent="0">
              <a:buNone/>
            </a:pPr>
            <a:endParaRPr lang="en-US" dirty="0" smtClean="0"/>
          </a:p>
          <a:p>
            <a:r>
              <a:rPr lang="en-US" dirty="0" smtClean="0"/>
              <a:t>What support is available for (international) graduate students?</a:t>
            </a:r>
          </a:p>
          <a:p>
            <a:pPr marL="118872" indent="0">
              <a:buNone/>
            </a:pPr>
            <a:endParaRPr lang="en-US" dirty="0" smtClean="0"/>
          </a:p>
          <a:p>
            <a:r>
              <a:rPr lang="en-US" dirty="0" smtClean="0"/>
              <a:t>Who provides it?</a:t>
            </a:r>
          </a:p>
          <a:p>
            <a:pPr marL="118872" indent="0">
              <a:buNone/>
            </a:pPr>
            <a:endParaRPr lang="en-US" dirty="0" smtClean="0"/>
          </a:p>
          <a:p>
            <a:r>
              <a:rPr lang="en-US" dirty="0" smtClean="0"/>
              <a:t>What professional role can the CGC play?</a:t>
            </a:r>
          </a:p>
        </p:txBody>
      </p:sp>
    </p:spTree>
    <p:extLst>
      <p:ext uri="{BB962C8B-B14F-4D97-AF65-F5344CB8AC3E}">
        <p14:creationId xmlns:p14="http://schemas.microsoft.com/office/powerpoint/2010/main" val="34910198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a:t>
            </a:r>
            <a:endParaRPr lang="en-US" dirty="0"/>
          </a:p>
        </p:txBody>
      </p:sp>
      <p:sp>
        <p:nvSpPr>
          <p:cNvPr id="3" name="Content Placeholder 2"/>
          <p:cNvSpPr>
            <a:spLocks noGrp="1"/>
          </p:cNvSpPr>
          <p:nvPr>
            <p:ph idx="1"/>
          </p:nvPr>
        </p:nvSpPr>
        <p:spPr>
          <a:xfrm>
            <a:off x="457200" y="1600200"/>
            <a:ext cx="8229600" cy="5105400"/>
          </a:xfrm>
        </p:spPr>
        <p:txBody>
          <a:bodyPr>
            <a:normAutofit/>
          </a:bodyPr>
          <a:lstStyle/>
          <a:p>
            <a:pPr marL="0" indent="0">
              <a:buNone/>
            </a:pPr>
            <a:r>
              <a:rPr lang="en-US" dirty="0" smtClean="0"/>
              <a:t>Survey for new members of newly established </a:t>
            </a:r>
            <a:r>
              <a:rPr lang="en-US" b="1" dirty="0" smtClean="0"/>
              <a:t>Consortium on Graduate Communication </a:t>
            </a:r>
            <a:r>
              <a:rPr lang="en-US" dirty="0" smtClean="0"/>
              <a:t>(CGC), April 2014-February 2015</a:t>
            </a:r>
          </a:p>
          <a:p>
            <a:pPr marL="0" indent="0">
              <a:buNone/>
            </a:pPr>
            <a:endParaRPr lang="en-US" dirty="0" smtClean="0"/>
          </a:p>
          <a:p>
            <a:pPr marL="0" indent="0">
              <a:buNone/>
            </a:pPr>
            <a:r>
              <a:rPr lang="en-US" dirty="0" smtClean="0"/>
              <a:t>Questions on:</a:t>
            </a:r>
          </a:p>
          <a:p>
            <a:pPr lvl="1"/>
            <a:r>
              <a:rPr lang="en-US" dirty="0"/>
              <a:t>Support services offered</a:t>
            </a:r>
          </a:p>
          <a:p>
            <a:pPr lvl="1"/>
            <a:r>
              <a:rPr lang="en-US" dirty="0" smtClean="0"/>
              <a:t>Professional </a:t>
            </a:r>
            <a:r>
              <a:rPr lang="en-US" dirty="0"/>
              <a:t>affiliation</a:t>
            </a:r>
          </a:p>
          <a:p>
            <a:pPr lvl="1"/>
            <a:r>
              <a:rPr lang="en-US" dirty="0"/>
              <a:t>Institutional position</a:t>
            </a:r>
          </a:p>
          <a:p>
            <a:pPr lvl="1"/>
            <a:r>
              <a:rPr lang="en-US" dirty="0" smtClean="0"/>
              <a:t>Need </a:t>
            </a:r>
            <a:r>
              <a:rPr lang="en-US" dirty="0"/>
              <a:t>for </a:t>
            </a:r>
            <a:r>
              <a:rPr lang="en-US" dirty="0" smtClean="0"/>
              <a:t>CGC</a:t>
            </a:r>
          </a:p>
          <a:p>
            <a:pPr marL="274320" lvl="1" indent="0">
              <a:buNone/>
            </a:pPr>
            <a:endParaRPr lang="en-US" sz="1900" dirty="0"/>
          </a:p>
        </p:txBody>
      </p:sp>
    </p:spTree>
    <p:extLst>
      <p:ext uri="{BB962C8B-B14F-4D97-AF65-F5344CB8AC3E}">
        <p14:creationId xmlns:p14="http://schemas.microsoft.com/office/powerpoint/2010/main" val="28124288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frame</a:t>
            </a:r>
            <a:endParaRPr lang="en-US" dirty="0"/>
          </a:p>
        </p:txBody>
      </p:sp>
      <p:sp>
        <p:nvSpPr>
          <p:cNvPr id="3" name="Content Placeholder 2"/>
          <p:cNvSpPr>
            <a:spLocks noGrp="1"/>
          </p:cNvSpPr>
          <p:nvPr>
            <p:ph idx="1"/>
          </p:nvPr>
        </p:nvSpPr>
        <p:spPr>
          <a:xfrm>
            <a:off x="457200" y="1600200"/>
            <a:ext cx="8229600" cy="5105400"/>
          </a:xfrm>
        </p:spPr>
        <p:txBody>
          <a:bodyPr>
            <a:normAutofit/>
          </a:bodyPr>
          <a:lstStyle/>
          <a:p>
            <a:pPr marL="0" indent="0">
              <a:buNone/>
            </a:pPr>
            <a:r>
              <a:rPr lang="en-US" dirty="0" smtClean="0"/>
              <a:t>297 responses</a:t>
            </a:r>
          </a:p>
          <a:p>
            <a:pPr marL="0" indent="0">
              <a:buNone/>
            </a:pPr>
            <a:r>
              <a:rPr lang="en-US" dirty="0" smtClean="0"/>
              <a:t>271 unique respondents w/ complete data</a:t>
            </a:r>
          </a:p>
          <a:p>
            <a:pPr marL="0" indent="0">
              <a:buNone/>
            </a:pPr>
            <a:r>
              <a:rPr lang="en-US" dirty="0" smtClean="0"/>
              <a:t>197 universities</a:t>
            </a:r>
          </a:p>
          <a:p>
            <a:pPr marL="0" indent="0">
              <a:buNone/>
            </a:pPr>
            <a:r>
              <a:rPr lang="en-US" dirty="0" smtClean="0"/>
              <a:t>25 countries (71% U.S., 9% Canada)</a:t>
            </a:r>
          </a:p>
        </p:txBody>
      </p:sp>
    </p:spTree>
    <p:extLst>
      <p:ext uri="{BB962C8B-B14F-4D97-AF65-F5344CB8AC3E}">
        <p14:creationId xmlns:p14="http://schemas.microsoft.com/office/powerpoint/2010/main" val="19244269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r>
              <a:rPr lang="en-US" dirty="0" smtClean="0"/>
              <a:t>Graduate communication </a:t>
            </a:r>
            <a:r>
              <a:rPr lang="en-US" dirty="0"/>
              <a:t>s</a:t>
            </a:r>
            <a:r>
              <a:rPr lang="en-US" dirty="0" smtClean="0"/>
              <a:t>upport </a:t>
            </a:r>
            <a:r>
              <a:rPr lang="en-US" dirty="0"/>
              <a:t>s</a:t>
            </a:r>
            <a:r>
              <a:rPr lang="en-US" dirty="0" smtClean="0"/>
              <a:t>ervices</a:t>
            </a:r>
          </a:p>
          <a:p>
            <a:r>
              <a:rPr lang="en-US" dirty="0" smtClean="0"/>
              <a:t>L2 and/or L1 students?</a:t>
            </a:r>
          </a:p>
          <a:p>
            <a:r>
              <a:rPr lang="en-US" dirty="0" smtClean="0"/>
              <a:t>Fragmentation of services and knowledge</a:t>
            </a:r>
          </a:p>
        </p:txBody>
      </p:sp>
    </p:spTree>
    <p:extLst>
      <p:ext uri="{BB962C8B-B14F-4D97-AF65-F5344CB8AC3E}">
        <p14:creationId xmlns:p14="http://schemas.microsoft.com/office/powerpoint/2010/main" val="1847198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Support Services Offered</a:t>
            </a:r>
            <a:endParaRPr lang="en-US" dirty="0"/>
          </a:p>
        </p:txBody>
      </p:sp>
      <p:sp>
        <p:nvSpPr>
          <p:cNvPr id="3" name="Content Placeholder 2"/>
          <p:cNvSpPr>
            <a:spLocks noGrp="1"/>
          </p:cNvSpPr>
          <p:nvPr>
            <p:ph idx="1"/>
          </p:nvPr>
        </p:nvSpPr>
        <p:spPr>
          <a:xfrm>
            <a:off x="457200" y="2362200"/>
            <a:ext cx="2743200" cy="3657600"/>
          </a:xfrm>
        </p:spPr>
        <p:txBody>
          <a:bodyPr>
            <a:normAutofit lnSpcReduction="10000"/>
          </a:bodyPr>
          <a:lstStyle/>
          <a:p>
            <a:r>
              <a:rPr lang="en-US" sz="2800" dirty="0" smtClean="0"/>
              <a:t>Range of offerings: </a:t>
            </a:r>
          </a:p>
          <a:p>
            <a:pPr marL="118872" indent="0">
              <a:buNone/>
            </a:pPr>
            <a:r>
              <a:rPr lang="en-US" sz="2800" dirty="0"/>
              <a:t> </a:t>
            </a:r>
            <a:r>
              <a:rPr lang="en-US" sz="2800" dirty="0" smtClean="0"/>
              <a:t>   0 to 13</a:t>
            </a:r>
          </a:p>
          <a:p>
            <a:pPr marL="118872" indent="0">
              <a:buNone/>
            </a:pPr>
            <a:endParaRPr lang="en-US" sz="2800" dirty="0" smtClean="0"/>
          </a:p>
          <a:p>
            <a:r>
              <a:rPr lang="en-US" sz="2800" dirty="0" smtClean="0"/>
              <a:t>Average around 5</a:t>
            </a:r>
          </a:p>
          <a:p>
            <a:pPr marL="118872" indent="0">
              <a:buNone/>
            </a:pPr>
            <a:endParaRPr lang="en-US" dirty="0"/>
          </a:p>
          <a:p>
            <a:pPr marL="118872" indent="0">
              <a:buNone/>
            </a:pPr>
            <a:endParaRPr lang="en-US" dirty="0" smtClean="0"/>
          </a:p>
          <a:p>
            <a:pPr lvl="1"/>
            <a:endParaRPr lang="en-US" dirty="0" smtClean="0"/>
          </a:p>
          <a:p>
            <a:pPr marL="0" indent="0">
              <a:buNone/>
            </a:pPr>
            <a:endParaRPr lang="en-US" dirty="0" smtClean="0"/>
          </a:p>
          <a:p>
            <a:pPr marL="0" indent="0">
              <a:buNone/>
            </a:pP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3576197943"/>
              </p:ext>
            </p:extLst>
          </p:nvPr>
        </p:nvGraphicFramePr>
        <p:xfrm>
          <a:off x="2590800" y="2209800"/>
          <a:ext cx="6096000" cy="3962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3681395326"/>
              </p:ext>
            </p:extLst>
          </p:nvPr>
        </p:nvGraphicFramePr>
        <p:xfrm>
          <a:off x="3124200" y="1752600"/>
          <a:ext cx="5410200" cy="4419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68631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Services Offered</a:t>
            </a:r>
            <a:endParaRPr lang="en-US" dirty="0"/>
          </a:p>
        </p:txBody>
      </p:sp>
      <p:sp>
        <p:nvSpPr>
          <p:cNvPr id="3" name="Content Placeholder 2"/>
          <p:cNvSpPr>
            <a:spLocks noGrp="1"/>
          </p:cNvSpPr>
          <p:nvPr>
            <p:ph idx="1"/>
          </p:nvPr>
        </p:nvSpPr>
        <p:spPr/>
        <p:txBody>
          <a:bodyPr/>
          <a:lstStyle/>
          <a:p>
            <a:endParaRPr lang="en-US"/>
          </a:p>
        </p:txBody>
      </p:sp>
      <p:graphicFrame>
        <p:nvGraphicFramePr>
          <p:cNvPr id="6" name="Chart 5"/>
          <p:cNvGraphicFramePr>
            <a:graphicFrameLocks/>
          </p:cNvGraphicFramePr>
          <p:nvPr>
            <p:extLst>
              <p:ext uri="{D42A27DB-BD31-4B8C-83A1-F6EECF244321}">
                <p14:modId xmlns:p14="http://schemas.microsoft.com/office/powerpoint/2010/main" val="3729559239"/>
              </p:ext>
            </p:extLst>
          </p:nvPr>
        </p:nvGraphicFramePr>
        <p:xfrm>
          <a:off x="990" y="1524000"/>
          <a:ext cx="9143010" cy="533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15024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Support Services Offered: Courses</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476877592"/>
              </p:ext>
            </p:extLst>
          </p:nvPr>
        </p:nvGraphicFramePr>
        <p:xfrm>
          <a:off x="1978" y="1524000"/>
          <a:ext cx="9142021" cy="502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077079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Support Services: </a:t>
            </a:r>
            <a:r>
              <a:rPr lang="en-US" dirty="0" smtClean="0"/>
              <a:t/>
            </a:r>
            <a:br>
              <a:rPr lang="en-US" dirty="0" smtClean="0"/>
            </a:br>
            <a:r>
              <a:rPr lang="en-US" dirty="0" smtClean="0"/>
              <a:t>US </a:t>
            </a:r>
            <a:r>
              <a:rPr lang="en-US" dirty="0" smtClean="0"/>
              <a:t>Universities</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1071657932"/>
              </p:ext>
            </p:extLst>
          </p:nvPr>
        </p:nvGraphicFramePr>
        <p:xfrm>
          <a:off x="0" y="1524000"/>
          <a:ext cx="9067800" cy="533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843594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CGC</a:t>
            </a:r>
            <a:endParaRPr lang="en-US" dirty="0"/>
          </a:p>
        </p:txBody>
      </p:sp>
      <p:sp>
        <p:nvSpPr>
          <p:cNvPr id="2" name="Content Placeholder 1"/>
          <p:cNvSpPr>
            <a:spLocks noGrp="1"/>
          </p:cNvSpPr>
          <p:nvPr>
            <p:ph idx="1"/>
          </p:nvPr>
        </p:nvSpPr>
        <p:spPr/>
        <p:txBody>
          <a:bodyPr>
            <a:normAutofit/>
          </a:bodyPr>
          <a:lstStyle/>
          <a:p>
            <a:r>
              <a:rPr lang="en-US" dirty="0" smtClean="0">
                <a:solidFill>
                  <a:srgbClr val="4D6D38"/>
                </a:solidFill>
              </a:rPr>
              <a:t>Co-Chairs: </a:t>
            </a:r>
            <a:r>
              <a:rPr lang="en-US" dirty="0" smtClean="0">
                <a:solidFill>
                  <a:schemeClr val="tx2"/>
                </a:solidFill>
              </a:rPr>
              <a:t>Nigel Caplan &amp; Michelle Cox</a:t>
            </a:r>
          </a:p>
          <a:p>
            <a:r>
              <a:rPr lang="en-US" dirty="0" smtClean="0">
                <a:solidFill>
                  <a:srgbClr val="4D6D38"/>
                </a:solidFill>
              </a:rPr>
              <a:t>Colloquium Local Host: </a:t>
            </a:r>
            <a:r>
              <a:rPr lang="en-US" dirty="0" smtClean="0">
                <a:solidFill>
                  <a:schemeClr val="tx2"/>
                </a:solidFill>
              </a:rPr>
              <a:t>Jane Freeman</a:t>
            </a:r>
          </a:p>
          <a:p>
            <a:r>
              <a:rPr lang="en-US" dirty="0" smtClean="0">
                <a:solidFill>
                  <a:srgbClr val="4D6D38"/>
                </a:solidFill>
              </a:rPr>
              <a:t>Steering Committee</a:t>
            </a:r>
            <a:r>
              <a:rPr lang="en-US" dirty="0">
                <a:solidFill>
                  <a:srgbClr val="4D6D38"/>
                </a:solidFill>
              </a:rPr>
              <a:t>: </a:t>
            </a:r>
            <a:r>
              <a:rPr lang="en-US" dirty="0">
                <a:solidFill>
                  <a:schemeClr val="tx2"/>
                </a:solidFill>
              </a:rPr>
              <a:t>Kathy </a:t>
            </a:r>
            <a:r>
              <a:rPr lang="en-US" dirty="0" smtClean="0">
                <a:solidFill>
                  <a:schemeClr val="tx2"/>
                </a:solidFill>
              </a:rPr>
              <a:t>Brenner, </a:t>
            </a:r>
            <a:br>
              <a:rPr lang="en-US" dirty="0" smtClean="0">
                <a:solidFill>
                  <a:schemeClr val="tx2"/>
                </a:solidFill>
              </a:rPr>
            </a:br>
            <a:r>
              <a:rPr lang="en-US" dirty="0">
                <a:solidFill>
                  <a:schemeClr val="tx2"/>
                </a:solidFill>
              </a:rPr>
              <a:t>Katya Fairbanks, Chris </a:t>
            </a:r>
            <a:r>
              <a:rPr lang="en-US" dirty="0" smtClean="0">
                <a:solidFill>
                  <a:schemeClr val="tx2"/>
                </a:solidFill>
              </a:rPr>
              <a:t>Feak, </a:t>
            </a:r>
            <a:r>
              <a:rPr lang="en-US" dirty="0" err="1">
                <a:solidFill>
                  <a:schemeClr val="tx2"/>
                </a:solidFill>
              </a:rPr>
              <a:t>Talinn</a:t>
            </a:r>
            <a:r>
              <a:rPr lang="en-US" dirty="0">
                <a:solidFill>
                  <a:schemeClr val="tx2"/>
                </a:solidFill>
              </a:rPr>
              <a:t> Phillips, Leo </a:t>
            </a:r>
            <a:r>
              <a:rPr lang="en-US" dirty="0" smtClean="0">
                <a:solidFill>
                  <a:schemeClr val="tx2"/>
                </a:solidFill>
              </a:rPr>
              <a:t>Schmitt, </a:t>
            </a:r>
            <a:r>
              <a:rPr lang="en-US" dirty="0">
                <a:solidFill>
                  <a:schemeClr val="tx2"/>
                </a:solidFill>
              </a:rPr>
              <a:t>Steve </a:t>
            </a:r>
            <a:r>
              <a:rPr lang="en-US" dirty="0" smtClean="0">
                <a:solidFill>
                  <a:schemeClr val="tx2"/>
                </a:solidFill>
              </a:rPr>
              <a:t>Simpson, &amp; </a:t>
            </a:r>
            <a:r>
              <a:rPr lang="en-US" dirty="0">
                <a:solidFill>
                  <a:schemeClr val="tx2"/>
                </a:solidFill>
              </a:rPr>
              <a:t>Jim </a:t>
            </a:r>
            <a:r>
              <a:rPr lang="en-US" dirty="0" smtClean="0">
                <a:solidFill>
                  <a:schemeClr val="tx2"/>
                </a:solidFill>
              </a:rPr>
              <a:t>Tierney</a:t>
            </a:r>
          </a:p>
          <a:p>
            <a:r>
              <a:rPr lang="en-US" dirty="0" smtClean="0">
                <a:solidFill>
                  <a:srgbClr val="4D6D38"/>
                </a:solidFill>
              </a:rPr>
              <a:t>CGC membership: </a:t>
            </a:r>
            <a:r>
              <a:rPr lang="en-US" dirty="0" smtClean="0"/>
              <a:t>300+</a:t>
            </a:r>
          </a:p>
          <a:p>
            <a:r>
              <a:rPr lang="en-US" dirty="0" smtClean="0">
                <a:solidFill>
                  <a:schemeClr val="accent5">
                    <a:lumMod val="75000"/>
                  </a:schemeClr>
                </a:solidFill>
              </a:rPr>
              <a:t>Here today: </a:t>
            </a:r>
            <a:r>
              <a:rPr lang="en-US" dirty="0" smtClean="0">
                <a:solidFill>
                  <a:schemeClr val="tx2"/>
                </a:solidFill>
              </a:rPr>
              <a:t>98 participants from 52 universities</a:t>
            </a:r>
          </a:p>
        </p:txBody>
      </p:sp>
    </p:spTree>
    <p:extLst>
      <p:ext uri="{BB962C8B-B14F-4D97-AF65-F5344CB8AC3E}">
        <p14:creationId xmlns:p14="http://schemas.microsoft.com/office/powerpoint/2010/main" val="23910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Who is the support for? </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267995960"/>
              </p:ext>
            </p:extLst>
          </p:nvPr>
        </p:nvGraphicFramePr>
        <p:xfrm>
          <a:off x="152400" y="1447800"/>
          <a:ext cx="8153400" cy="5410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672244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Graduate Services: L2?</a:t>
            </a:r>
            <a:endParaRPr lang="en-US" dirty="0"/>
          </a:p>
        </p:txBody>
      </p:sp>
      <p:sp>
        <p:nvSpPr>
          <p:cNvPr id="3" name="Content Placeholder 2"/>
          <p:cNvSpPr>
            <a:spLocks noGrp="1"/>
          </p:cNvSpPr>
          <p:nvPr>
            <p:ph idx="1"/>
          </p:nvPr>
        </p:nvSpPr>
        <p:spPr/>
        <p:txBody>
          <a:bodyPr/>
          <a:lstStyle/>
          <a:p>
            <a:r>
              <a:rPr lang="en-US" dirty="0" smtClean="0"/>
              <a:t>Writing Classes, Oral Communication classes: usually L2 only, but not all</a:t>
            </a:r>
          </a:p>
          <a:p>
            <a:r>
              <a:rPr lang="en-US" dirty="0" smtClean="0"/>
              <a:t>Writing Centers, Writing Groups, Boot Camps: usually for all, but some WCs just for L2 students</a:t>
            </a:r>
          </a:p>
          <a:p>
            <a:r>
              <a:rPr lang="en-US" dirty="0" smtClean="0"/>
              <a:t>Pre-Matriculation programs (probably under-reported) for L2 grads</a:t>
            </a:r>
          </a:p>
          <a:p>
            <a:endParaRPr lang="en-US" dirty="0"/>
          </a:p>
        </p:txBody>
      </p:sp>
    </p:spTree>
    <p:extLst>
      <p:ext uri="{BB962C8B-B14F-4D97-AF65-F5344CB8AC3E}">
        <p14:creationId xmlns:p14="http://schemas.microsoft.com/office/powerpoint/2010/main" val="17688577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Campus Perceptions of the Support</a:t>
            </a:r>
            <a:endParaRPr lang="en-US" dirty="0"/>
          </a:p>
        </p:txBody>
      </p:sp>
      <p:sp>
        <p:nvSpPr>
          <p:cNvPr id="3" name="Content Placeholder 2"/>
          <p:cNvSpPr>
            <a:spLocks noGrp="1"/>
          </p:cNvSpPr>
          <p:nvPr>
            <p:ph idx="1"/>
          </p:nvPr>
        </p:nvSpPr>
        <p:spPr>
          <a:xfrm>
            <a:off x="571500" y="1905000"/>
            <a:ext cx="8001000" cy="4648200"/>
          </a:xfrm>
        </p:spPr>
        <p:txBody>
          <a:bodyPr>
            <a:normAutofit lnSpcReduction="10000"/>
          </a:bodyPr>
          <a:lstStyle/>
          <a:p>
            <a:pPr marL="118872" indent="0">
              <a:buNone/>
            </a:pPr>
            <a:r>
              <a:rPr lang="en-US" dirty="0" smtClean="0"/>
              <a:t>Disciplinary faculty </a:t>
            </a:r>
            <a:r>
              <a:rPr lang="en-US" dirty="0"/>
              <a:t>“see any type of writing instruction or support as ‘inoculation services’ - so they assume that students' writing will be ‘fixed’ if they attend only one writing center consultation.” </a:t>
            </a:r>
          </a:p>
          <a:p>
            <a:pPr marL="118872" indent="0">
              <a:buNone/>
            </a:pPr>
            <a:r>
              <a:rPr lang="en-US" dirty="0" smtClean="0">
                <a:solidFill>
                  <a:schemeClr val="accent4"/>
                </a:solidFill>
              </a:rPr>
              <a:t>Compared </a:t>
            </a:r>
            <a:r>
              <a:rPr lang="en-US" dirty="0" smtClean="0">
                <a:solidFill>
                  <a:schemeClr val="accent4"/>
                </a:solidFill>
              </a:rPr>
              <a:t>to –</a:t>
            </a:r>
          </a:p>
          <a:p>
            <a:pPr marL="118872" indent="0">
              <a:buNone/>
            </a:pPr>
            <a:r>
              <a:rPr lang="en-US" dirty="0" smtClean="0"/>
              <a:t>“</a:t>
            </a:r>
            <a:r>
              <a:rPr lang="en-US" dirty="0" smtClean="0"/>
              <a:t>Last </a:t>
            </a:r>
            <a:r>
              <a:rPr lang="en-US" dirty="0"/>
              <a:t>year 4,500 graduate students from 80 different doctoral programs took part in our programs. Those programs include a Writing Centre, and offering approximately 50 workshops and 75 six-week, non-credit courses per year.”</a:t>
            </a:r>
          </a:p>
          <a:p>
            <a:pPr marL="292608" lvl="1" indent="0">
              <a:buNone/>
            </a:pPr>
            <a:r>
              <a:rPr lang="en-US" sz="2400" i="1" dirty="0" smtClean="0"/>
              <a:t>(University of Toronto!)</a:t>
            </a:r>
            <a:endParaRPr lang="en-US" sz="2400" i="1" dirty="0"/>
          </a:p>
        </p:txBody>
      </p:sp>
    </p:spTree>
    <p:extLst>
      <p:ext uri="{BB962C8B-B14F-4D97-AF65-F5344CB8AC3E}">
        <p14:creationId xmlns:p14="http://schemas.microsoft.com/office/powerpoint/2010/main" val="278043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Fragmentation: Services</a:t>
            </a:r>
            <a:endParaRPr lang="en-US" dirty="0"/>
          </a:p>
        </p:txBody>
      </p:sp>
      <p:sp>
        <p:nvSpPr>
          <p:cNvPr id="3" name="Content Placeholder 2"/>
          <p:cNvSpPr>
            <a:spLocks noGrp="1"/>
          </p:cNvSpPr>
          <p:nvPr>
            <p:ph idx="1"/>
          </p:nvPr>
        </p:nvSpPr>
        <p:spPr/>
        <p:txBody>
          <a:bodyPr/>
          <a:lstStyle/>
          <a:p>
            <a:r>
              <a:rPr lang="en-US" dirty="0"/>
              <a:t>Support depends on students’ department</a:t>
            </a:r>
          </a:p>
          <a:p>
            <a:r>
              <a:rPr lang="en-US" dirty="0" smtClean="0"/>
              <a:t>Lack of centralized unit</a:t>
            </a:r>
          </a:p>
          <a:p>
            <a:r>
              <a:rPr lang="en-US" dirty="0" smtClean="0"/>
              <a:t>Marginalization of IEPs and WCs</a:t>
            </a:r>
          </a:p>
          <a:p>
            <a:endParaRPr lang="en-US" dirty="0"/>
          </a:p>
        </p:txBody>
      </p:sp>
    </p:spTree>
    <p:extLst>
      <p:ext uri="{BB962C8B-B14F-4D97-AF65-F5344CB8AC3E}">
        <p14:creationId xmlns:p14="http://schemas.microsoft.com/office/powerpoint/2010/main" val="192903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3767885242"/>
              </p:ext>
            </p:extLst>
          </p:nvPr>
        </p:nvGraphicFramePr>
        <p:xfrm>
          <a:off x="2895600" y="1417638"/>
          <a:ext cx="5343525" cy="508635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p:cNvSpPr>
            <a:spLocks noGrp="1"/>
          </p:cNvSpPr>
          <p:nvPr>
            <p:ph type="title"/>
          </p:nvPr>
        </p:nvSpPr>
        <p:spPr/>
        <p:txBody>
          <a:bodyPr>
            <a:normAutofit/>
          </a:bodyPr>
          <a:lstStyle/>
          <a:p>
            <a:r>
              <a:rPr lang="en-US" sz="4400" dirty="0" smtClean="0"/>
              <a:t>Fragmentation: Campus Homes</a:t>
            </a:r>
            <a:endParaRPr lang="en-US" sz="4400" dirty="0"/>
          </a:p>
        </p:txBody>
      </p:sp>
      <p:sp>
        <p:nvSpPr>
          <p:cNvPr id="2" name="TextBox 1"/>
          <p:cNvSpPr txBox="1"/>
          <p:nvPr/>
        </p:nvSpPr>
        <p:spPr>
          <a:xfrm>
            <a:off x="762000" y="3505200"/>
            <a:ext cx="3505200" cy="2462213"/>
          </a:xfrm>
          <a:prstGeom prst="rect">
            <a:avLst/>
          </a:prstGeom>
          <a:noFill/>
        </p:spPr>
        <p:txBody>
          <a:bodyPr wrap="square" rtlCol="0">
            <a:spAutoFit/>
          </a:bodyPr>
          <a:lstStyle/>
          <a:p>
            <a:r>
              <a:rPr lang="en-US" sz="1400" i="1" dirty="0" smtClean="0"/>
              <a:t>Other departments:</a:t>
            </a:r>
          </a:p>
          <a:p>
            <a:r>
              <a:rPr lang="en-US" sz="1400" dirty="0" smtClean="0"/>
              <a:t>WAC/WID</a:t>
            </a:r>
          </a:p>
          <a:p>
            <a:r>
              <a:rPr lang="en-US" sz="1400" dirty="0" smtClean="0"/>
              <a:t>Linguistics, TESOL</a:t>
            </a:r>
          </a:p>
          <a:p>
            <a:r>
              <a:rPr lang="en-US" sz="1400" dirty="0" smtClean="0"/>
              <a:t>Language, Literature(s)</a:t>
            </a:r>
          </a:p>
          <a:p>
            <a:r>
              <a:rPr lang="en-US" sz="1400" dirty="0" smtClean="0"/>
              <a:t>Education</a:t>
            </a:r>
          </a:p>
          <a:p>
            <a:r>
              <a:rPr lang="en-US" sz="1400" dirty="0" smtClean="0"/>
              <a:t>General education</a:t>
            </a:r>
          </a:p>
          <a:p>
            <a:r>
              <a:rPr lang="en-US" sz="1400" dirty="0" smtClean="0"/>
              <a:t>Speech Pathology,</a:t>
            </a:r>
          </a:p>
          <a:p>
            <a:r>
              <a:rPr lang="en-US" sz="1400" dirty="0" smtClean="0"/>
              <a:t>Engineering,</a:t>
            </a:r>
          </a:p>
          <a:p>
            <a:r>
              <a:rPr lang="en-US" sz="1400" dirty="0" smtClean="0"/>
              <a:t>Law School,</a:t>
            </a:r>
          </a:p>
          <a:p>
            <a:r>
              <a:rPr lang="en-US" sz="1400" dirty="0" smtClean="0"/>
              <a:t>Business,</a:t>
            </a:r>
          </a:p>
          <a:p>
            <a:r>
              <a:rPr lang="en-US" sz="1400" dirty="0" smtClean="0"/>
              <a:t>Communications</a:t>
            </a:r>
            <a:endParaRPr lang="en-US" sz="1400" dirty="0"/>
          </a:p>
        </p:txBody>
      </p:sp>
      <p:sp>
        <p:nvSpPr>
          <p:cNvPr id="3" name="TextBox 2"/>
          <p:cNvSpPr txBox="1"/>
          <p:nvPr/>
        </p:nvSpPr>
        <p:spPr>
          <a:xfrm>
            <a:off x="3810000" y="1752600"/>
            <a:ext cx="4495800" cy="1169551"/>
          </a:xfrm>
          <a:prstGeom prst="rect">
            <a:avLst/>
          </a:prstGeom>
          <a:noFill/>
        </p:spPr>
        <p:txBody>
          <a:bodyPr wrap="square" rtlCol="0">
            <a:spAutoFit/>
          </a:bodyPr>
          <a:lstStyle/>
          <a:p>
            <a:r>
              <a:rPr lang="en-US" sz="1400" i="1" dirty="0" smtClean="0"/>
              <a:t>Other support services:</a:t>
            </a:r>
          </a:p>
          <a:p>
            <a:r>
              <a:rPr lang="en-US" sz="1400" dirty="0" smtClean="0"/>
              <a:t>Student services, Center for Teaching &amp; Learning</a:t>
            </a:r>
          </a:p>
          <a:p>
            <a:r>
              <a:rPr lang="en-US" sz="1400" dirty="0" smtClean="0"/>
              <a:t>Learning Center, Test Prep, Academic Support</a:t>
            </a:r>
          </a:p>
          <a:p>
            <a:r>
              <a:rPr lang="en-US" sz="1400" dirty="0" smtClean="0"/>
              <a:t>Library, Career Services, Intercultural Communication</a:t>
            </a:r>
          </a:p>
          <a:p>
            <a:r>
              <a:rPr lang="en-US" sz="1400" dirty="0" smtClean="0"/>
              <a:t>Research Office, OISS, Language Center</a:t>
            </a:r>
            <a:endParaRPr lang="en-US" sz="1400" dirty="0"/>
          </a:p>
        </p:txBody>
      </p:sp>
      <p:graphicFrame>
        <p:nvGraphicFramePr>
          <p:cNvPr id="8" name="Chart 7"/>
          <p:cNvGraphicFramePr>
            <a:graphicFrameLocks/>
          </p:cNvGraphicFramePr>
          <p:nvPr>
            <p:extLst>
              <p:ext uri="{D42A27DB-BD31-4B8C-83A1-F6EECF244321}">
                <p14:modId xmlns:p14="http://schemas.microsoft.com/office/powerpoint/2010/main" val="2701974483"/>
              </p:ext>
            </p:extLst>
          </p:nvPr>
        </p:nvGraphicFramePr>
        <p:xfrm>
          <a:off x="2438400" y="2365783"/>
          <a:ext cx="6858000" cy="4800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val="1404538166"/>
              </p:ext>
            </p:extLst>
          </p:nvPr>
        </p:nvGraphicFramePr>
        <p:xfrm>
          <a:off x="1600200" y="2514600"/>
          <a:ext cx="6858000" cy="4572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961797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Fragmentation: </a:t>
            </a:r>
            <a:br>
              <a:rPr lang="en-US" dirty="0" smtClean="0"/>
            </a:br>
            <a:r>
              <a:rPr lang="en-US" dirty="0" smtClean="0"/>
              <a:t>Professional Affiliation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76375344"/>
              </p:ext>
            </p:extLst>
          </p:nvPr>
        </p:nvGraphicFramePr>
        <p:xfrm>
          <a:off x="571500" y="1905000"/>
          <a:ext cx="8001000" cy="3840480"/>
        </p:xfrm>
        <a:graphic>
          <a:graphicData uri="http://schemas.openxmlformats.org/drawingml/2006/table">
            <a:tbl>
              <a:tblPr firstRow="1" bandRow="1">
                <a:tableStyleId>{69CF1AB2-1976-4502-BF36-3FF5EA218861}</a:tableStyleId>
              </a:tblPr>
              <a:tblGrid>
                <a:gridCol w="889000"/>
                <a:gridCol w="1358900"/>
                <a:gridCol w="5753100"/>
              </a:tblGrid>
              <a:tr h="370840">
                <a:tc>
                  <a:txBody>
                    <a:bodyPr/>
                    <a:lstStyle/>
                    <a:p>
                      <a:r>
                        <a:rPr lang="en-US" sz="2400" b="0" dirty="0" smtClean="0"/>
                        <a:t>51%</a:t>
                      </a:r>
                      <a:endParaRPr lang="en-US" sz="2400" b="0" dirty="0"/>
                    </a:p>
                  </a:txBody>
                  <a:tcPr marL="88900" marR="88900"/>
                </a:tc>
                <a:tc>
                  <a:txBody>
                    <a:bodyPr/>
                    <a:lstStyle/>
                    <a:p>
                      <a:r>
                        <a:rPr lang="en-US" sz="2400" b="0" dirty="0" smtClean="0"/>
                        <a:t>CCCC</a:t>
                      </a:r>
                      <a:endParaRPr lang="en-US" sz="2400" b="0" dirty="0"/>
                    </a:p>
                  </a:txBody>
                  <a:tcPr marL="88900" marR="88900"/>
                </a:tc>
                <a:tc>
                  <a:txBody>
                    <a:bodyPr/>
                    <a:lstStyle/>
                    <a:p>
                      <a:r>
                        <a:rPr lang="en-US" b="0" dirty="0" smtClean="0"/>
                        <a:t>Conference</a:t>
                      </a:r>
                      <a:r>
                        <a:rPr lang="en-US" b="0" baseline="0" dirty="0" smtClean="0"/>
                        <a:t> on College Composition and Communication</a:t>
                      </a:r>
                      <a:endParaRPr lang="en-US" b="0" dirty="0"/>
                    </a:p>
                  </a:txBody>
                  <a:tcPr marL="88900" marR="88900"/>
                </a:tc>
              </a:tr>
              <a:tr h="370840">
                <a:tc>
                  <a:txBody>
                    <a:bodyPr/>
                    <a:lstStyle/>
                    <a:p>
                      <a:r>
                        <a:rPr lang="en-US" sz="2400" b="0" dirty="0" smtClean="0"/>
                        <a:t>50%</a:t>
                      </a:r>
                      <a:endParaRPr lang="en-US" sz="2400" b="0" dirty="0">
                        <a:solidFill>
                          <a:schemeClr val="tx1"/>
                        </a:solidFill>
                      </a:endParaRPr>
                    </a:p>
                  </a:txBody>
                  <a:tcPr marL="88900" marR="88900"/>
                </a:tc>
                <a:tc>
                  <a:txBody>
                    <a:bodyPr/>
                    <a:lstStyle/>
                    <a:p>
                      <a:r>
                        <a:rPr lang="en-US" sz="2400" b="0" dirty="0" smtClean="0"/>
                        <a:t>TESOL</a:t>
                      </a:r>
                      <a:endParaRPr lang="en-US" sz="2400" b="0" dirty="0">
                        <a:solidFill>
                          <a:schemeClr val="tx1"/>
                        </a:solidFill>
                      </a:endParaRPr>
                    </a:p>
                  </a:txBody>
                  <a:tcPr marL="88900" marR="88900"/>
                </a:tc>
                <a:tc>
                  <a:txBody>
                    <a:bodyPr/>
                    <a:lstStyle/>
                    <a:p>
                      <a:r>
                        <a:rPr lang="en-US" b="0" dirty="0" smtClean="0"/>
                        <a:t>Teachers of English to Speakers</a:t>
                      </a:r>
                      <a:r>
                        <a:rPr lang="en-US" b="0" baseline="0" dirty="0" smtClean="0"/>
                        <a:t> of Other Languages</a:t>
                      </a:r>
                      <a:endParaRPr lang="en-US" b="0" dirty="0">
                        <a:solidFill>
                          <a:schemeClr val="tx1"/>
                        </a:solidFill>
                      </a:endParaRPr>
                    </a:p>
                  </a:txBody>
                  <a:tcPr marL="88900" marR="88900"/>
                </a:tc>
              </a:tr>
              <a:tr h="370840">
                <a:tc>
                  <a:txBody>
                    <a:bodyPr/>
                    <a:lstStyle/>
                    <a:p>
                      <a:r>
                        <a:rPr lang="en-US" sz="2400" dirty="0" smtClean="0"/>
                        <a:t>33%</a:t>
                      </a:r>
                      <a:endParaRPr lang="en-US" sz="2400" dirty="0"/>
                    </a:p>
                  </a:txBody>
                  <a:tcPr marL="88900" marR="88900"/>
                </a:tc>
                <a:tc>
                  <a:txBody>
                    <a:bodyPr/>
                    <a:lstStyle/>
                    <a:p>
                      <a:r>
                        <a:rPr lang="en-US" sz="2400" dirty="0" smtClean="0"/>
                        <a:t>IWCA</a:t>
                      </a:r>
                      <a:endParaRPr lang="en-US" sz="2400" dirty="0"/>
                    </a:p>
                  </a:txBody>
                  <a:tcPr marL="88900" marR="88900"/>
                </a:tc>
                <a:tc>
                  <a:txBody>
                    <a:bodyPr/>
                    <a:lstStyle/>
                    <a:p>
                      <a:r>
                        <a:rPr lang="en-US" dirty="0" smtClean="0"/>
                        <a:t>International Writing Centers</a:t>
                      </a:r>
                      <a:r>
                        <a:rPr lang="en-US" baseline="0" dirty="0" smtClean="0"/>
                        <a:t> Association</a:t>
                      </a:r>
                      <a:endParaRPr lang="en-US" dirty="0"/>
                    </a:p>
                  </a:txBody>
                  <a:tcPr marL="88900" marR="88900"/>
                </a:tc>
              </a:tr>
              <a:tr h="370840">
                <a:tc>
                  <a:txBody>
                    <a:bodyPr/>
                    <a:lstStyle/>
                    <a:p>
                      <a:r>
                        <a:rPr lang="en-US" sz="2400" dirty="0" smtClean="0"/>
                        <a:t>29%</a:t>
                      </a:r>
                      <a:endParaRPr lang="en-US" sz="2400" dirty="0"/>
                    </a:p>
                  </a:txBody>
                  <a:tcPr marL="88900" marR="88900"/>
                </a:tc>
                <a:tc>
                  <a:txBody>
                    <a:bodyPr/>
                    <a:lstStyle/>
                    <a:p>
                      <a:r>
                        <a:rPr lang="en-US" sz="2400" dirty="0" smtClean="0"/>
                        <a:t>AAAL</a:t>
                      </a:r>
                      <a:endParaRPr lang="en-US" sz="2400" dirty="0"/>
                    </a:p>
                  </a:txBody>
                  <a:tcPr marL="88900" marR="88900"/>
                </a:tc>
                <a:tc>
                  <a:txBody>
                    <a:bodyPr/>
                    <a:lstStyle/>
                    <a:p>
                      <a:r>
                        <a:rPr lang="en-US" dirty="0" smtClean="0"/>
                        <a:t>American Association</a:t>
                      </a:r>
                      <a:r>
                        <a:rPr lang="en-US" baseline="0" dirty="0" smtClean="0"/>
                        <a:t> of Applied Linguistics</a:t>
                      </a:r>
                      <a:endParaRPr lang="en-US" dirty="0"/>
                    </a:p>
                  </a:txBody>
                  <a:tcPr marL="88900" marR="88900"/>
                </a:tc>
              </a:tr>
              <a:tr h="370840">
                <a:tc>
                  <a:txBody>
                    <a:bodyPr/>
                    <a:lstStyle/>
                    <a:p>
                      <a:r>
                        <a:rPr lang="en-US" sz="2400" dirty="0" smtClean="0"/>
                        <a:t>28%</a:t>
                      </a:r>
                      <a:endParaRPr lang="en-US" sz="2400" dirty="0"/>
                    </a:p>
                  </a:txBody>
                  <a:tcPr marL="88900" marR="88900"/>
                </a:tc>
                <a:tc>
                  <a:txBody>
                    <a:bodyPr/>
                    <a:lstStyle/>
                    <a:p>
                      <a:r>
                        <a:rPr lang="en-US" sz="2400" dirty="0" smtClean="0"/>
                        <a:t>IWAC</a:t>
                      </a:r>
                      <a:endParaRPr lang="en-US" sz="2400" dirty="0"/>
                    </a:p>
                  </a:txBody>
                  <a:tcPr marL="88900" marR="88900"/>
                </a:tc>
                <a:tc>
                  <a:txBody>
                    <a:bodyPr/>
                    <a:lstStyle/>
                    <a:p>
                      <a:r>
                        <a:rPr lang="en-US" dirty="0" smtClean="0"/>
                        <a:t>International Writing Across</a:t>
                      </a:r>
                      <a:r>
                        <a:rPr lang="en-US" baseline="0" dirty="0" smtClean="0"/>
                        <a:t> the Curriculum</a:t>
                      </a:r>
                      <a:endParaRPr lang="en-US" dirty="0"/>
                    </a:p>
                  </a:txBody>
                  <a:tcPr marL="88900" marR="88900"/>
                </a:tc>
              </a:tr>
              <a:tr h="370840">
                <a:tc>
                  <a:txBody>
                    <a:bodyPr/>
                    <a:lstStyle/>
                    <a:p>
                      <a:r>
                        <a:rPr lang="en-US" sz="2400" dirty="0" smtClean="0"/>
                        <a:t>20%</a:t>
                      </a:r>
                      <a:endParaRPr lang="en-US" sz="2400" dirty="0"/>
                    </a:p>
                  </a:txBody>
                  <a:tcPr marL="88900" marR="88900"/>
                </a:tc>
                <a:tc>
                  <a:txBody>
                    <a:bodyPr/>
                    <a:lstStyle/>
                    <a:p>
                      <a:r>
                        <a:rPr lang="en-US" sz="2400" dirty="0" smtClean="0"/>
                        <a:t>CWPA</a:t>
                      </a:r>
                      <a:endParaRPr lang="en-US" sz="2400" dirty="0"/>
                    </a:p>
                  </a:txBody>
                  <a:tcPr marL="88900" marR="88900"/>
                </a:tc>
                <a:tc>
                  <a:txBody>
                    <a:bodyPr/>
                    <a:lstStyle/>
                    <a:p>
                      <a:r>
                        <a:rPr lang="en-US" dirty="0" smtClean="0"/>
                        <a:t>Conference</a:t>
                      </a:r>
                      <a:r>
                        <a:rPr lang="en-US" baseline="0" dirty="0" smtClean="0"/>
                        <a:t> of Writing Program Administrators</a:t>
                      </a:r>
                      <a:endParaRPr lang="en-US" dirty="0"/>
                    </a:p>
                  </a:txBody>
                  <a:tcPr marL="88900" marR="88900"/>
                </a:tc>
              </a:tr>
              <a:tr h="370840">
                <a:tc>
                  <a:txBody>
                    <a:bodyPr/>
                    <a:lstStyle/>
                    <a:p>
                      <a:r>
                        <a:rPr lang="en-US" sz="2400" dirty="0" smtClean="0"/>
                        <a:t>19%</a:t>
                      </a:r>
                      <a:endParaRPr lang="en-US" sz="2400" dirty="0"/>
                    </a:p>
                  </a:txBody>
                  <a:tcPr marL="88900" marR="88900"/>
                </a:tc>
                <a:tc>
                  <a:txBody>
                    <a:bodyPr/>
                    <a:lstStyle/>
                    <a:p>
                      <a:r>
                        <a:rPr lang="en-US" sz="2400" dirty="0" smtClean="0"/>
                        <a:t>SSLW</a:t>
                      </a:r>
                      <a:endParaRPr lang="en-US" sz="2400" dirty="0"/>
                    </a:p>
                  </a:txBody>
                  <a:tcPr marL="88900" marR="88900"/>
                </a:tc>
                <a:tc>
                  <a:txBody>
                    <a:bodyPr/>
                    <a:lstStyle/>
                    <a:p>
                      <a:r>
                        <a:rPr lang="en-US" dirty="0" smtClean="0"/>
                        <a:t>Symposium on Second</a:t>
                      </a:r>
                      <a:r>
                        <a:rPr lang="en-US" baseline="0" dirty="0" smtClean="0"/>
                        <a:t> Language Writing</a:t>
                      </a:r>
                      <a:endParaRPr lang="en-US" dirty="0"/>
                    </a:p>
                  </a:txBody>
                  <a:tcPr marL="88900" marR="88900"/>
                </a:tc>
              </a:tr>
              <a:tr h="370840">
                <a:tc>
                  <a:txBody>
                    <a:bodyPr/>
                    <a:lstStyle/>
                    <a:p>
                      <a:r>
                        <a:rPr lang="en-US" sz="2400" dirty="0" smtClean="0"/>
                        <a:t>16%</a:t>
                      </a:r>
                      <a:endParaRPr lang="en-US" sz="2400" dirty="0"/>
                    </a:p>
                  </a:txBody>
                  <a:tcPr marL="88900" marR="88900"/>
                </a:tc>
                <a:tc>
                  <a:txBody>
                    <a:bodyPr/>
                    <a:lstStyle/>
                    <a:p>
                      <a:r>
                        <a:rPr lang="en-US" sz="2400" dirty="0" smtClean="0"/>
                        <a:t>EATAW</a:t>
                      </a:r>
                      <a:endParaRPr lang="en-US" sz="2400" dirty="0"/>
                    </a:p>
                  </a:txBody>
                  <a:tcPr marL="88900" marR="88900"/>
                </a:tc>
                <a:tc>
                  <a:txBody>
                    <a:bodyPr/>
                    <a:lstStyle/>
                    <a:p>
                      <a:r>
                        <a:rPr lang="en-US" dirty="0" smtClean="0"/>
                        <a:t>European Association of Teachers of Academic Writers</a:t>
                      </a:r>
                      <a:endParaRPr lang="en-US" dirty="0"/>
                    </a:p>
                  </a:txBody>
                  <a:tcPr marL="88900" marR="88900"/>
                </a:tc>
              </a:tr>
            </a:tbl>
          </a:graphicData>
        </a:graphic>
      </p:graphicFrame>
      <p:sp>
        <p:nvSpPr>
          <p:cNvPr id="5" name="TextBox 4"/>
          <p:cNvSpPr txBox="1"/>
          <p:nvPr/>
        </p:nvSpPr>
        <p:spPr>
          <a:xfrm>
            <a:off x="990600" y="6096000"/>
            <a:ext cx="6996545" cy="461665"/>
          </a:xfrm>
          <a:prstGeom prst="rect">
            <a:avLst/>
          </a:prstGeom>
          <a:noFill/>
        </p:spPr>
        <p:txBody>
          <a:bodyPr wrap="square" rtlCol="0">
            <a:spAutoFit/>
          </a:bodyPr>
          <a:lstStyle/>
          <a:p>
            <a:r>
              <a:rPr lang="en-US" sz="2400" dirty="0" smtClean="0"/>
              <a:t>… and 40+ other conferences or associations!</a:t>
            </a:r>
            <a:endParaRPr lang="en-US" sz="2400" dirty="0"/>
          </a:p>
        </p:txBody>
      </p:sp>
    </p:spTree>
    <p:extLst>
      <p:ext uri="{BB962C8B-B14F-4D97-AF65-F5344CB8AC3E}">
        <p14:creationId xmlns:p14="http://schemas.microsoft.com/office/powerpoint/2010/main" val="24912154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a:t>
            </a:r>
            <a:r>
              <a:rPr lang="en-US" dirty="0" err="1" smtClean="0"/>
              <a:t>Aways</a:t>
            </a:r>
            <a:endParaRPr lang="en-US" dirty="0"/>
          </a:p>
        </p:txBody>
      </p:sp>
      <p:sp>
        <p:nvSpPr>
          <p:cNvPr id="3" name="Content Placeholder 2"/>
          <p:cNvSpPr>
            <a:spLocks noGrp="1"/>
          </p:cNvSpPr>
          <p:nvPr>
            <p:ph idx="1"/>
          </p:nvPr>
        </p:nvSpPr>
        <p:spPr/>
        <p:txBody>
          <a:bodyPr/>
          <a:lstStyle/>
          <a:p>
            <a:pPr>
              <a:lnSpc>
                <a:spcPct val="80000"/>
              </a:lnSpc>
            </a:pPr>
            <a:r>
              <a:rPr lang="en-US" dirty="0" smtClean="0"/>
              <a:t>Huge variation in levels of support available</a:t>
            </a:r>
          </a:p>
          <a:p>
            <a:pPr>
              <a:lnSpc>
                <a:spcPct val="80000"/>
              </a:lnSpc>
            </a:pPr>
            <a:r>
              <a:rPr lang="en-US" dirty="0" smtClean="0"/>
              <a:t>Different approaches to graduate support</a:t>
            </a:r>
          </a:p>
          <a:p>
            <a:pPr>
              <a:lnSpc>
                <a:spcPct val="80000"/>
              </a:lnSpc>
            </a:pPr>
            <a:r>
              <a:rPr lang="en-US" dirty="0" smtClean="0"/>
              <a:t>Fragmentation on campus</a:t>
            </a:r>
          </a:p>
          <a:p>
            <a:pPr>
              <a:lnSpc>
                <a:spcPct val="80000"/>
              </a:lnSpc>
            </a:pPr>
            <a:r>
              <a:rPr lang="en-US" dirty="0" smtClean="0"/>
              <a:t>Lack of connections among educators</a:t>
            </a:r>
          </a:p>
          <a:p>
            <a:pPr>
              <a:lnSpc>
                <a:spcPct val="80000"/>
              </a:lnSpc>
            </a:pPr>
            <a:r>
              <a:rPr lang="en-US" dirty="0" smtClean="0"/>
              <a:t>Need for a professional/scholarly home</a:t>
            </a:r>
          </a:p>
          <a:p>
            <a:pPr marL="118872" indent="0">
              <a:buNone/>
            </a:pPr>
            <a:endParaRPr lang="en-US"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990600" y="4572000"/>
            <a:ext cx="2844800" cy="2133600"/>
          </a:xfrm>
          <a:prstGeom prst="rect">
            <a:avLst/>
          </a:prstGeom>
          <a:noFill/>
          <a:ln>
            <a:noFill/>
          </a:ln>
        </p:spPr>
      </p:pic>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4038600" y="4572000"/>
            <a:ext cx="4191000" cy="2133600"/>
          </a:xfrm>
          <a:prstGeom prst="rect">
            <a:avLst/>
          </a:prstGeom>
          <a:noFill/>
          <a:ln>
            <a:noFill/>
          </a:ln>
        </p:spPr>
      </p:pic>
    </p:spTree>
    <p:extLst>
      <p:ext uri="{BB962C8B-B14F-4D97-AF65-F5344CB8AC3E}">
        <p14:creationId xmlns:p14="http://schemas.microsoft.com/office/powerpoint/2010/main" val="1268132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of CGC</a:t>
            </a:r>
            <a:endParaRPr lang="en-US" dirty="0"/>
          </a:p>
        </p:txBody>
      </p:sp>
      <p:sp>
        <p:nvSpPr>
          <p:cNvPr id="3" name="Content Placeholder 2"/>
          <p:cNvSpPr>
            <a:spLocks noGrp="1"/>
          </p:cNvSpPr>
          <p:nvPr>
            <p:ph idx="1"/>
          </p:nvPr>
        </p:nvSpPr>
        <p:spPr>
          <a:xfrm>
            <a:off x="457200" y="1828800"/>
            <a:ext cx="3200400" cy="4572000"/>
          </a:xfrm>
        </p:spPr>
        <p:txBody>
          <a:bodyPr>
            <a:normAutofit fontScale="85000" lnSpcReduction="20000"/>
          </a:bodyPr>
          <a:lstStyle/>
          <a:p>
            <a:r>
              <a:rPr lang="en-US" sz="2800" dirty="0" smtClean="0"/>
              <a:t>Provide a map: who is doing what, where?</a:t>
            </a:r>
          </a:p>
          <a:p>
            <a:r>
              <a:rPr lang="en-US" sz="2800" dirty="0" smtClean="0"/>
              <a:t>Open boating lanes: provide points of connection and communication</a:t>
            </a:r>
          </a:p>
          <a:p>
            <a:r>
              <a:rPr lang="en-US" sz="2800" dirty="0" smtClean="0"/>
              <a:t>Open doors to each other’s programs: how did you build a house on an island? </a:t>
            </a:r>
            <a:endParaRPr lang="en-US" sz="2800"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965324"/>
            <a:ext cx="4800600" cy="3216276"/>
          </a:xfrm>
          <a:prstGeom prst="rect">
            <a:avLst/>
          </a:prstGeom>
          <a:noFill/>
          <a:ln>
            <a:noFill/>
          </a:ln>
        </p:spPr>
      </p:pic>
    </p:spTree>
    <p:extLst>
      <p:ext uri="{BB962C8B-B14F-4D97-AF65-F5344CB8AC3E}">
        <p14:creationId xmlns:p14="http://schemas.microsoft.com/office/powerpoint/2010/main" val="7978816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400" dirty="0"/>
              <a:t>Integrating Administration, Research, and Teaching </a:t>
            </a:r>
            <a:r>
              <a:rPr lang="en-US" sz="4400" dirty="0" smtClean="0"/>
              <a:t>in </a:t>
            </a:r>
            <a:r>
              <a:rPr lang="en-US" sz="4400" dirty="0"/>
              <a:t>the Service of </a:t>
            </a:r>
            <a:r>
              <a:rPr lang="en-US" sz="4400" dirty="0" smtClean="0"/>
              <a:t>Program Development</a:t>
            </a:r>
            <a:endParaRPr lang="en-US" dirty="0"/>
          </a:p>
        </p:txBody>
      </p:sp>
      <p:sp>
        <p:nvSpPr>
          <p:cNvPr id="3" name="Subtitle 2"/>
          <p:cNvSpPr>
            <a:spLocks noGrp="1"/>
          </p:cNvSpPr>
          <p:nvPr>
            <p:ph type="subTitle" idx="1"/>
          </p:nvPr>
        </p:nvSpPr>
        <p:spPr/>
        <p:txBody>
          <a:bodyPr/>
          <a:lstStyle/>
          <a:p>
            <a:r>
              <a:rPr lang="en-US" dirty="0" smtClean="0"/>
              <a:t>Jane Freeman, </a:t>
            </a:r>
            <a:r>
              <a:rPr lang="en-US" i="1" dirty="0" smtClean="0"/>
              <a:t>University of Toronto</a:t>
            </a:r>
            <a:endParaRPr lang="en-US" i="1" dirty="0"/>
          </a:p>
        </p:txBody>
      </p:sp>
    </p:spTree>
    <p:extLst>
      <p:ext uri="{BB962C8B-B14F-4D97-AF65-F5344CB8AC3E}">
        <p14:creationId xmlns:p14="http://schemas.microsoft.com/office/powerpoint/2010/main" val="22952782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52400" y="228600"/>
            <a:ext cx="8991600" cy="1143000"/>
          </a:xfrm>
        </p:spPr>
        <p:txBody>
          <a:bodyPr/>
          <a:lstStyle/>
          <a:p>
            <a:r>
              <a:rPr lang="en-US" dirty="0" smtClean="0"/>
              <a:t>Roundtable Discussions (A)</a:t>
            </a:r>
            <a:endParaRPr lang="en-US" dirty="0"/>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2655504650"/>
              </p:ext>
            </p:extLst>
          </p:nvPr>
        </p:nvGraphicFramePr>
        <p:xfrm>
          <a:off x="609600" y="1295400"/>
          <a:ext cx="7772400" cy="5084064"/>
        </p:xfrm>
        <a:graphic>
          <a:graphicData uri="http://schemas.openxmlformats.org/drawingml/2006/table">
            <a:tbl>
              <a:tblPr/>
              <a:tblGrid>
                <a:gridCol w="1317027"/>
                <a:gridCol w="6455373"/>
              </a:tblGrid>
              <a:tr h="285750">
                <a:tc>
                  <a:txBody>
                    <a:bodyPr/>
                    <a:lstStyle/>
                    <a:p>
                      <a:pPr marR="0" indent="0" algn="ctr" rtl="0">
                        <a:lnSpc>
                          <a:spcPct val="119000"/>
                        </a:lnSpc>
                        <a:spcBef>
                          <a:spcPts val="0"/>
                        </a:spcBef>
                        <a:spcAft>
                          <a:spcPts val="0"/>
                        </a:spcAft>
                      </a:pPr>
                      <a:r>
                        <a:rPr lang="en-US" sz="2000" b="1" kern="1400" dirty="0">
                          <a:solidFill>
                            <a:srgbClr val="000000"/>
                          </a:solidFill>
                          <a:effectLst/>
                          <a:latin typeface="Candara"/>
                        </a:rPr>
                        <a:t>Table</a:t>
                      </a:r>
                      <a:endParaRPr lang="en-US" sz="2000" kern="1400" dirty="0">
                        <a:solidFill>
                          <a:srgbClr val="000000"/>
                        </a:solidFill>
                        <a:effectLst/>
                        <a:latin typeface="Candara"/>
                      </a:endParaRPr>
                    </a:p>
                  </a:txBody>
                  <a:tcPr marL="36576" marR="36576" marT="36576" marB="36576">
                    <a:lnL>
                      <a:noFill/>
                    </a:lnL>
                    <a:lnR>
                      <a:noFill/>
                    </a:lnR>
                    <a:lnT>
                      <a:noFill/>
                    </a:lnT>
                    <a:lnB w="6350" cap="flat" cmpd="sng" algn="ctr">
                      <a:solidFill>
                        <a:srgbClr val="666666"/>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000" b="1" kern="1400">
                          <a:solidFill>
                            <a:srgbClr val="000000"/>
                          </a:solidFill>
                          <a:effectLst/>
                          <a:latin typeface="Candara"/>
                        </a:rPr>
                        <a:t>Session A (2:30-3:15)</a:t>
                      </a:r>
                      <a:endParaRPr lang="en-US" sz="2000" kern="1400">
                        <a:solidFill>
                          <a:srgbClr val="000000"/>
                        </a:solidFill>
                        <a:effectLst/>
                        <a:latin typeface="Candara"/>
                      </a:endParaRPr>
                    </a:p>
                  </a:txBody>
                  <a:tcPr marL="36576" marR="36576" marT="36576" marB="36576">
                    <a:lnL>
                      <a:noFill/>
                    </a:lnL>
                    <a:lnR>
                      <a:noFill/>
                    </a:lnR>
                    <a:lnT>
                      <a:noFill/>
                    </a:lnT>
                    <a:lnB w="6350" cap="flat" cmpd="sng" algn="ctr">
                      <a:solidFill>
                        <a:srgbClr val="666666"/>
                      </a:solidFill>
                      <a:prstDash val="solid"/>
                      <a:round/>
                      <a:headEnd type="none" w="med" len="med"/>
                      <a:tailEnd type="none" w="med" len="med"/>
                    </a:lnB>
                  </a:tcPr>
                </a:tc>
              </a:tr>
              <a:tr h="394335">
                <a:tc>
                  <a:txBody>
                    <a:bodyPr/>
                    <a:lstStyle/>
                    <a:p>
                      <a:pPr marR="0" indent="0" algn="ctr" rtl="0">
                        <a:lnSpc>
                          <a:spcPct val="119000"/>
                        </a:lnSpc>
                        <a:spcBef>
                          <a:spcPts val="0"/>
                        </a:spcBef>
                        <a:spcAft>
                          <a:spcPts val="0"/>
                        </a:spcAft>
                      </a:pPr>
                      <a:r>
                        <a:rPr lang="en-US" sz="2000" b="1" kern="1400">
                          <a:solidFill>
                            <a:srgbClr val="000000"/>
                          </a:solidFill>
                          <a:effectLst/>
                          <a:latin typeface="Candara"/>
                        </a:rPr>
                        <a:t>1</a:t>
                      </a:r>
                      <a:endParaRPr lang="en-US" sz="2000" kern="1400">
                        <a:solidFill>
                          <a:srgbClr val="000000"/>
                        </a:solidFill>
                        <a:effectLst/>
                        <a:latin typeface="Candara"/>
                      </a:endParaRPr>
                    </a:p>
                  </a:txBody>
                  <a:tcPr marL="36576" marR="36576" marT="36576" marB="36576" anchor="ctr">
                    <a:lnL>
                      <a:noFill/>
                    </a:lnL>
                    <a:lnR>
                      <a:noFill/>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2000" kern="1400">
                          <a:solidFill>
                            <a:srgbClr val="000000"/>
                          </a:solidFill>
                          <a:effectLst/>
                          <a:latin typeface="Candara"/>
                        </a:rPr>
                        <a:t>Designing and Teaching Graduate Writing Courses</a:t>
                      </a:r>
                    </a:p>
                  </a:txBody>
                  <a:tcPr marL="36576" marR="36576" marT="36576" marB="36576">
                    <a:lnL>
                      <a:noFill/>
                    </a:lnL>
                    <a:lnR>
                      <a:noFill/>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tcPr>
                </a:tc>
              </a:tr>
              <a:tr h="389547">
                <a:tc>
                  <a:txBody>
                    <a:bodyPr/>
                    <a:lstStyle/>
                    <a:p>
                      <a:pPr marR="0" indent="0" algn="ctr" rtl="0">
                        <a:lnSpc>
                          <a:spcPct val="119000"/>
                        </a:lnSpc>
                        <a:spcBef>
                          <a:spcPts val="0"/>
                        </a:spcBef>
                        <a:spcAft>
                          <a:spcPts val="0"/>
                        </a:spcAft>
                      </a:pPr>
                      <a:r>
                        <a:rPr lang="en-US" sz="2000" b="1" kern="1400">
                          <a:solidFill>
                            <a:srgbClr val="000000"/>
                          </a:solidFill>
                          <a:effectLst/>
                          <a:latin typeface="Candara"/>
                        </a:rPr>
                        <a:t>2</a:t>
                      </a:r>
                      <a:endParaRPr lang="en-US" sz="2000" kern="1400">
                        <a:solidFill>
                          <a:srgbClr val="000000"/>
                        </a:solidFill>
                        <a:effectLst/>
                        <a:latin typeface="Candara"/>
                      </a:endParaRPr>
                    </a:p>
                  </a:txBody>
                  <a:tcPr marL="36576" marR="36576" marT="36576" marB="36576" anchor="ctr">
                    <a:lnL>
                      <a:noFill/>
                    </a:lnL>
                    <a:lnR>
                      <a:noFill/>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2000" kern="1400">
                          <a:solidFill>
                            <a:srgbClr val="000000"/>
                          </a:solidFill>
                          <a:effectLst/>
                          <a:latin typeface="Candara"/>
                        </a:rPr>
                        <a:t>Designing and Teaching Graduate Writing Courses</a:t>
                      </a:r>
                    </a:p>
                  </a:txBody>
                  <a:tcPr marL="36576" marR="36576" marT="36576" marB="36576">
                    <a:lnL>
                      <a:noFill/>
                    </a:lnL>
                    <a:lnR>
                      <a:noFill/>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tcPr>
                </a:tc>
              </a:tr>
              <a:tr h="407365">
                <a:tc>
                  <a:txBody>
                    <a:bodyPr/>
                    <a:lstStyle/>
                    <a:p>
                      <a:pPr marR="0" indent="0" algn="ctr" rtl="0">
                        <a:lnSpc>
                          <a:spcPct val="119000"/>
                        </a:lnSpc>
                        <a:spcBef>
                          <a:spcPts val="0"/>
                        </a:spcBef>
                        <a:spcAft>
                          <a:spcPts val="0"/>
                        </a:spcAft>
                      </a:pPr>
                      <a:r>
                        <a:rPr lang="en-US" sz="2000" b="1" kern="1400">
                          <a:solidFill>
                            <a:srgbClr val="000000"/>
                          </a:solidFill>
                          <a:effectLst/>
                          <a:latin typeface="Candara"/>
                        </a:rPr>
                        <a:t>3</a:t>
                      </a:r>
                      <a:endParaRPr lang="en-US" sz="2000" kern="1400">
                        <a:solidFill>
                          <a:srgbClr val="000000"/>
                        </a:solidFill>
                        <a:effectLst/>
                        <a:latin typeface="Candara"/>
                      </a:endParaRPr>
                    </a:p>
                  </a:txBody>
                  <a:tcPr marL="36576" marR="36576" marT="36576" marB="36576" anchor="ctr">
                    <a:lnL>
                      <a:noFill/>
                    </a:lnL>
                    <a:lnR>
                      <a:noFill/>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2000" kern="1400" dirty="0">
                          <a:solidFill>
                            <a:srgbClr val="000000"/>
                          </a:solidFill>
                          <a:effectLst/>
                          <a:latin typeface="Candara"/>
                        </a:rPr>
                        <a:t>Designing and Teaching Graduate Oral Communication Courses </a:t>
                      </a:r>
                    </a:p>
                  </a:txBody>
                  <a:tcPr marL="36576" marR="36576" marT="36576" marB="36576">
                    <a:lnL>
                      <a:noFill/>
                    </a:lnL>
                    <a:lnR>
                      <a:noFill/>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tcPr>
                </a:tc>
              </a:tr>
              <a:tr h="398145">
                <a:tc>
                  <a:txBody>
                    <a:bodyPr/>
                    <a:lstStyle/>
                    <a:p>
                      <a:pPr marR="0" indent="0" algn="ctr" rtl="0">
                        <a:lnSpc>
                          <a:spcPct val="119000"/>
                        </a:lnSpc>
                        <a:spcBef>
                          <a:spcPts val="0"/>
                        </a:spcBef>
                        <a:spcAft>
                          <a:spcPts val="0"/>
                        </a:spcAft>
                      </a:pPr>
                      <a:r>
                        <a:rPr lang="en-US" sz="2000" b="1" kern="1400">
                          <a:solidFill>
                            <a:srgbClr val="000000"/>
                          </a:solidFill>
                          <a:effectLst/>
                          <a:latin typeface="Candara"/>
                        </a:rPr>
                        <a:t>4</a:t>
                      </a:r>
                      <a:endParaRPr lang="en-US" sz="2000" kern="1400">
                        <a:solidFill>
                          <a:srgbClr val="000000"/>
                        </a:solidFill>
                        <a:effectLst/>
                        <a:latin typeface="Candara"/>
                      </a:endParaRPr>
                    </a:p>
                  </a:txBody>
                  <a:tcPr marL="36576" marR="36576" marT="36576" marB="36576" anchor="ctr">
                    <a:lnL>
                      <a:noFill/>
                    </a:lnL>
                    <a:lnR>
                      <a:noFill/>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2000" kern="1400">
                          <a:solidFill>
                            <a:srgbClr val="000000"/>
                          </a:solidFill>
                          <a:effectLst/>
                          <a:latin typeface="Candara"/>
                        </a:rPr>
                        <a:t>Supporting Graduate Students through a Writing Center </a:t>
                      </a:r>
                    </a:p>
                  </a:txBody>
                  <a:tcPr marL="36576" marR="36576" marT="36576" marB="36576">
                    <a:lnL>
                      <a:noFill/>
                    </a:lnL>
                    <a:lnR>
                      <a:noFill/>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tcPr>
                </a:tc>
              </a:tr>
              <a:tr h="544576">
                <a:tc>
                  <a:txBody>
                    <a:bodyPr/>
                    <a:lstStyle/>
                    <a:p>
                      <a:pPr marR="0" indent="0" algn="ctr" rtl="0">
                        <a:lnSpc>
                          <a:spcPct val="119000"/>
                        </a:lnSpc>
                        <a:spcBef>
                          <a:spcPts val="0"/>
                        </a:spcBef>
                        <a:spcAft>
                          <a:spcPts val="0"/>
                        </a:spcAft>
                      </a:pPr>
                      <a:r>
                        <a:rPr lang="en-US" sz="2000" b="1" kern="1400">
                          <a:solidFill>
                            <a:srgbClr val="000000"/>
                          </a:solidFill>
                          <a:effectLst/>
                          <a:latin typeface="Candara"/>
                        </a:rPr>
                        <a:t>5</a:t>
                      </a:r>
                      <a:endParaRPr lang="en-US" sz="2000" kern="1400">
                        <a:solidFill>
                          <a:srgbClr val="000000"/>
                        </a:solidFill>
                        <a:effectLst/>
                        <a:latin typeface="Candara"/>
                      </a:endParaRPr>
                    </a:p>
                  </a:txBody>
                  <a:tcPr marL="36576" marR="36576" marT="36576" marB="36576" anchor="ctr">
                    <a:lnL>
                      <a:noFill/>
                    </a:lnL>
                    <a:lnR>
                      <a:noFill/>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2000" kern="1400">
                          <a:solidFill>
                            <a:srgbClr val="000000"/>
                          </a:solidFill>
                          <a:effectLst/>
                          <a:latin typeface="Candara"/>
                        </a:rPr>
                        <a:t>Designing support for Native and Non-Native Speakers of English: Together or Apart?</a:t>
                      </a:r>
                    </a:p>
                  </a:txBody>
                  <a:tcPr marL="36576" marR="36576" marT="36576" marB="36576">
                    <a:lnL>
                      <a:noFill/>
                    </a:lnL>
                    <a:lnR>
                      <a:noFill/>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tcPr>
                </a:tc>
              </a:tr>
              <a:tr h="389547">
                <a:tc>
                  <a:txBody>
                    <a:bodyPr/>
                    <a:lstStyle/>
                    <a:p>
                      <a:pPr marR="0" indent="0" algn="ctr" rtl="0">
                        <a:lnSpc>
                          <a:spcPct val="119000"/>
                        </a:lnSpc>
                        <a:spcBef>
                          <a:spcPts val="0"/>
                        </a:spcBef>
                        <a:spcAft>
                          <a:spcPts val="0"/>
                        </a:spcAft>
                      </a:pPr>
                      <a:r>
                        <a:rPr lang="en-US" sz="2000" b="1" kern="1400">
                          <a:solidFill>
                            <a:srgbClr val="000000"/>
                          </a:solidFill>
                          <a:effectLst/>
                          <a:latin typeface="Candara"/>
                        </a:rPr>
                        <a:t>6</a:t>
                      </a:r>
                      <a:endParaRPr lang="en-US" sz="2000" kern="1400">
                        <a:solidFill>
                          <a:srgbClr val="000000"/>
                        </a:solidFill>
                        <a:effectLst/>
                        <a:latin typeface="Candara"/>
                      </a:endParaRPr>
                    </a:p>
                  </a:txBody>
                  <a:tcPr marL="36576" marR="36576" marT="36576" marB="36576" anchor="ctr">
                    <a:lnL>
                      <a:noFill/>
                    </a:lnL>
                    <a:lnR>
                      <a:noFill/>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2000" kern="1400">
                          <a:solidFill>
                            <a:srgbClr val="000000"/>
                          </a:solidFill>
                          <a:effectLst/>
                          <a:latin typeface="Candara"/>
                        </a:rPr>
                        <a:t>Program Administration</a:t>
                      </a:r>
                    </a:p>
                  </a:txBody>
                  <a:tcPr marL="36576" marR="36576" marT="36576" marB="36576">
                    <a:lnL>
                      <a:noFill/>
                    </a:lnL>
                    <a:lnR>
                      <a:noFill/>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tcPr>
                </a:tc>
              </a:tr>
              <a:tr h="389547">
                <a:tc>
                  <a:txBody>
                    <a:bodyPr/>
                    <a:lstStyle/>
                    <a:p>
                      <a:pPr marR="0" indent="0" algn="ctr" rtl="0">
                        <a:lnSpc>
                          <a:spcPct val="119000"/>
                        </a:lnSpc>
                        <a:spcBef>
                          <a:spcPts val="0"/>
                        </a:spcBef>
                        <a:spcAft>
                          <a:spcPts val="0"/>
                        </a:spcAft>
                      </a:pPr>
                      <a:r>
                        <a:rPr lang="en-US" sz="2000" b="1" kern="1400">
                          <a:solidFill>
                            <a:srgbClr val="000000"/>
                          </a:solidFill>
                          <a:effectLst/>
                          <a:latin typeface="Candara"/>
                        </a:rPr>
                        <a:t>7</a:t>
                      </a:r>
                      <a:endParaRPr lang="en-US" sz="2000" kern="1400">
                        <a:solidFill>
                          <a:srgbClr val="000000"/>
                        </a:solidFill>
                        <a:effectLst/>
                        <a:latin typeface="Candara"/>
                      </a:endParaRPr>
                    </a:p>
                  </a:txBody>
                  <a:tcPr marL="36576" marR="36576" marT="36576" marB="36576" anchor="ctr">
                    <a:lnL>
                      <a:noFill/>
                    </a:lnL>
                    <a:lnR>
                      <a:noFill/>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2000" kern="1400">
                          <a:solidFill>
                            <a:srgbClr val="000000"/>
                          </a:solidFill>
                          <a:effectLst/>
                          <a:latin typeface="Candara"/>
                        </a:rPr>
                        <a:t>Meeting the Needs of Multilingual Students </a:t>
                      </a:r>
                    </a:p>
                  </a:txBody>
                  <a:tcPr marL="36576" marR="36576" marT="36576" marB="36576">
                    <a:lnL>
                      <a:noFill/>
                    </a:lnL>
                    <a:lnR>
                      <a:noFill/>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tcPr>
                </a:tc>
              </a:tr>
              <a:tr h="389547">
                <a:tc>
                  <a:txBody>
                    <a:bodyPr/>
                    <a:lstStyle/>
                    <a:p>
                      <a:pPr marR="0" indent="0" algn="ctr" rtl="0">
                        <a:lnSpc>
                          <a:spcPct val="119000"/>
                        </a:lnSpc>
                        <a:spcBef>
                          <a:spcPts val="0"/>
                        </a:spcBef>
                        <a:spcAft>
                          <a:spcPts val="0"/>
                        </a:spcAft>
                      </a:pPr>
                      <a:r>
                        <a:rPr lang="en-US" sz="2000" b="1" kern="1400">
                          <a:solidFill>
                            <a:srgbClr val="000000"/>
                          </a:solidFill>
                          <a:effectLst/>
                          <a:latin typeface="Candara"/>
                        </a:rPr>
                        <a:t>8</a:t>
                      </a:r>
                      <a:endParaRPr lang="en-US" sz="2000" kern="1400">
                        <a:solidFill>
                          <a:srgbClr val="000000"/>
                        </a:solidFill>
                        <a:effectLst/>
                        <a:latin typeface="Candara"/>
                      </a:endParaRPr>
                    </a:p>
                  </a:txBody>
                  <a:tcPr marL="36576" marR="36576" marT="36576" marB="36576" anchor="ctr">
                    <a:lnL>
                      <a:noFill/>
                    </a:lnL>
                    <a:lnR>
                      <a:noFill/>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2000" kern="1400">
                          <a:solidFill>
                            <a:srgbClr val="000000"/>
                          </a:solidFill>
                          <a:effectLst/>
                          <a:latin typeface="Candara"/>
                        </a:rPr>
                        <a:t>Meeting the Needs of Master’s Students </a:t>
                      </a:r>
                    </a:p>
                  </a:txBody>
                  <a:tcPr marL="36576" marR="36576" marT="36576" marB="36576">
                    <a:lnL>
                      <a:noFill/>
                    </a:lnL>
                    <a:lnR>
                      <a:noFill/>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tcPr>
                </a:tc>
              </a:tr>
              <a:tr h="386372">
                <a:tc>
                  <a:txBody>
                    <a:bodyPr/>
                    <a:lstStyle/>
                    <a:p>
                      <a:pPr marR="0" indent="0" algn="ctr" rtl="0">
                        <a:lnSpc>
                          <a:spcPct val="119000"/>
                        </a:lnSpc>
                        <a:spcBef>
                          <a:spcPts val="0"/>
                        </a:spcBef>
                        <a:spcAft>
                          <a:spcPts val="0"/>
                        </a:spcAft>
                      </a:pPr>
                      <a:r>
                        <a:rPr lang="en-US" sz="2000" b="1" kern="1400" dirty="0">
                          <a:solidFill>
                            <a:srgbClr val="000000"/>
                          </a:solidFill>
                          <a:effectLst/>
                          <a:latin typeface="Candara"/>
                        </a:rPr>
                        <a:t>9</a:t>
                      </a:r>
                      <a:endParaRPr lang="en-US" sz="2000" kern="1400" dirty="0">
                        <a:solidFill>
                          <a:srgbClr val="000000"/>
                        </a:solidFill>
                        <a:effectLst/>
                        <a:latin typeface="Candara"/>
                      </a:endParaRPr>
                    </a:p>
                  </a:txBody>
                  <a:tcPr marL="36576" marR="36576" marT="36576" marB="36576" anchor="ctr">
                    <a:lnL>
                      <a:noFill/>
                    </a:lnL>
                    <a:lnR>
                      <a:noFill/>
                    </a:lnR>
                    <a:lnT w="6350" cap="flat" cmpd="sng" algn="ctr">
                      <a:solidFill>
                        <a:srgbClr val="666666"/>
                      </a:solidFill>
                      <a:prstDash val="solid"/>
                      <a:round/>
                      <a:headEnd type="none" w="med" len="med"/>
                      <a:tailEnd type="none" w="med" len="med"/>
                    </a:lnT>
                    <a:lnB>
                      <a:noFill/>
                    </a:lnB>
                  </a:tcPr>
                </a:tc>
                <a:tc>
                  <a:txBody>
                    <a:bodyPr/>
                    <a:lstStyle/>
                    <a:p>
                      <a:pPr marR="0" indent="0" algn="l" rtl="0">
                        <a:lnSpc>
                          <a:spcPct val="119000"/>
                        </a:lnSpc>
                        <a:spcBef>
                          <a:spcPts val="0"/>
                        </a:spcBef>
                        <a:spcAft>
                          <a:spcPts val="0"/>
                        </a:spcAft>
                      </a:pPr>
                      <a:r>
                        <a:rPr lang="en-US" sz="2000" kern="1400" dirty="0">
                          <a:solidFill>
                            <a:srgbClr val="000000"/>
                          </a:solidFill>
                          <a:effectLst/>
                          <a:latin typeface="Candara"/>
                        </a:rPr>
                        <a:t>Facilitating Boot Camps and Writing Groups </a:t>
                      </a:r>
                    </a:p>
                  </a:txBody>
                  <a:tcPr marL="36576" marR="36576" marT="36576" marB="36576">
                    <a:lnL>
                      <a:noFill/>
                    </a:lnL>
                    <a:lnR>
                      <a:noFill/>
                    </a:lnR>
                    <a:lnT w="6350" cap="flat" cmpd="sng" algn="ctr">
                      <a:solidFill>
                        <a:srgbClr val="666666"/>
                      </a:solidFill>
                      <a:prstDash val="solid"/>
                      <a:round/>
                      <a:headEnd type="none" w="med" len="med"/>
                      <a:tailEnd type="none" w="med" len="med"/>
                    </a:lnT>
                    <a:lnB>
                      <a:noFill/>
                    </a:lnB>
                  </a:tcPr>
                </a:tc>
              </a:tr>
            </a:tbl>
          </a:graphicData>
        </a:graphic>
      </p:graphicFrame>
      <p:sp>
        <p:nvSpPr>
          <p:cNvPr id="7" name="Control 1"/>
          <p:cNvSpPr>
            <a:spLocks noChangeArrowheads="1" noChangeShapeType="1"/>
          </p:cNvSpPr>
          <p:nvPr/>
        </p:nvSpPr>
        <p:spPr bwMode="auto">
          <a:xfrm>
            <a:off x="3744913" y="2846284"/>
            <a:ext cx="2282825" cy="39751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US"/>
          </a:p>
        </p:txBody>
      </p:sp>
    </p:spTree>
    <p:extLst>
      <p:ext uri="{BB962C8B-B14F-4D97-AF65-F5344CB8AC3E}">
        <p14:creationId xmlns:p14="http://schemas.microsoft.com/office/powerpoint/2010/main" val="2589132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676400"/>
            <a:ext cx="8305800" cy="4953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609600" y="3733800"/>
            <a:ext cx="6975475" cy="1219200"/>
          </a:xfrm>
        </p:spPr>
      </p:pic>
      <p:pic>
        <p:nvPicPr>
          <p:cNvPr id="2050" name="Picture 2" descr="C:\Users\caplan\Dropbox\Consortium\EDL1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5181600"/>
            <a:ext cx="8128001" cy="13081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i1.wp.com/www.sgs.utoronto.ca/_catalogs/masterpage/SgsBranding/images/global/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828800"/>
            <a:ext cx="6078145" cy="14262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23353" y="3200400"/>
            <a:ext cx="7758647" cy="461665"/>
          </a:xfrm>
          <a:prstGeom prst="rect">
            <a:avLst/>
          </a:prstGeom>
          <a:noFill/>
        </p:spPr>
        <p:txBody>
          <a:bodyPr wrap="square" rtlCol="0">
            <a:spAutoFit/>
          </a:bodyPr>
          <a:lstStyle/>
          <a:p>
            <a:r>
              <a:rPr lang="en-US" sz="2400" b="1" dirty="0" smtClean="0">
                <a:solidFill>
                  <a:srgbClr val="2B4A76"/>
                </a:solidFill>
              </a:rPr>
              <a:t>Office of English Language and Writing Support</a:t>
            </a:r>
            <a:endParaRPr lang="en-US" sz="2400" b="1" dirty="0">
              <a:solidFill>
                <a:srgbClr val="2B4A76"/>
              </a:solidFill>
            </a:endParaRPr>
          </a:p>
        </p:txBody>
      </p:sp>
      <p:sp>
        <p:nvSpPr>
          <p:cNvPr id="3" name="Title 2"/>
          <p:cNvSpPr>
            <a:spLocks noGrp="1"/>
          </p:cNvSpPr>
          <p:nvPr>
            <p:ph type="title" idx="4294967295"/>
          </p:nvPr>
        </p:nvSpPr>
        <p:spPr>
          <a:xfrm>
            <a:off x="457200" y="274638"/>
            <a:ext cx="7543800" cy="1143000"/>
          </a:xfrm>
        </p:spPr>
        <p:txBody>
          <a:bodyPr>
            <a:normAutofit fontScale="90000"/>
          </a:bodyPr>
          <a:lstStyle/>
          <a:p>
            <a:r>
              <a:rPr lang="en-US" dirty="0" smtClean="0"/>
              <a:t>Thank you to our sponsors</a:t>
            </a:r>
            <a:endParaRPr lang="en-US" dirty="0"/>
          </a:p>
        </p:txBody>
      </p:sp>
    </p:spTree>
    <p:extLst>
      <p:ext uri="{BB962C8B-B14F-4D97-AF65-F5344CB8AC3E}">
        <p14:creationId xmlns:p14="http://schemas.microsoft.com/office/powerpoint/2010/main" val="338873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fade">
                                      <p:cBhvr>
                                        <p:cTn id="2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0"/>
            <a:ext cx="9144000" cy="1295400"/>
          </a:xfrm>
        </p:spPr>
        <p:txBody>
          <a:bodyPr/>
          <a:lstStyle/>
          <a:p>
            <a:r>
              <a:rPr lang="en-US" dirty="0" smtClean="0"/>
              <a:t>Roundtable Discussions (B)</a:t>
            </a:r>
            <a:endParaRPr lang="en-US" dirty="0"/>
          </a:p>
        </p:txBody>
      </p:sp>
      <p:graphicFrame>
        <p:nvGraphicFramePr>
          <p:cNvPr id="4" name="Content Placeholder 5"/>
          <p:cNvGraphicFramePr>
            <a:graphicFrameLocks/>
          </p:cNvGraphicFramePr>
          <p:nvPr>
            <p:extLst>
              <p:ext uri="{D42A27DB-BD31-4B8C-83A1-F6EECF244321}">
                <p14:modId xmlns:p14="http://schemas.microsoft.com/office/powerpoint/2010/main" val="1827749646"/>
              </p:ext>
            </p:extLst>
          </p:nvPr>
        </p:nvGraphicFramePr>
        <p:xfrm>
          <a:off x="609600" y="1143000"/>
          <a:ext cx="7772400" cy="5084064"/>
        </p:xfrm>
        <a:graphic>
          <a:graphicData uri="http://schemas.openxmlformats.org/drawingml/2006/table">
            <a:tbl>
              <a:tblPr/>
              <a:tblGrid>
                <a:gridCol w="1317027"/>
                <a:gridCol w="6455373"/>
              </a:tblGrid>
              <a:tr h="285750">
                <a:tc>
                  <a:txBody>
                    <a:bodyPr/>
                    <a:lstStyle/>
                    <a:p>
                      <a:pPr marR="0" indent="0" algn="ctr" rtl="0">
                        <a:lnSpc>
                          <a:spcPct val="119000"/>
                        </a:lnSpc>
                        <a:spcBef>
                          <a:spcPts val="0"/>
                        </a:spcBef>
                        <a:spcAft>
                          <a:spcPts val="0"/>
                        </a:spcAft>
                      </a:pPr>
                      <a:r>
                        <a:rPr lang="en-US" sz="2000" b="1" kern="1400" dirty="0">
                          <a:solidFill>
                            <a:srgbClr val="000000"/>
                          </a:solidFill>
                          <a:effectLst/>
                          <a:latin typeface="Candara"/>
                        </a:rPr>
                        <a:t>Table</a:t>
                      </a:r>
                      <a:endParaRPr lang="en-US" sz="2000" kern="1400" dirty="0">
                        <a:solidFill>
                          <a:srgbClr val="000000"/>
                        </a:solidFill>
                        <a:effectLst/>
                        <a:latin typeface="Candara"/>
                      </a:endParaRPr>
                    </a:p>
                  </a:txBody>
                  <a:tcPr marL="36576" marR="36576" marT="36576" marB="36576">
                    <a:lnL>
                      <a:noFill/>
                    </a:lnL>
                    <a:lnR>
                      <a:noFill/>
                    </a:lnR>
                    <a:lnT>
                      <a:noFill/>
                    </a:lnT>
                    <a:lnB w="6350" cap="flat" cmpd="sng" algn="ctr">
                      <a:solidFill>
                        <a:srgbClr val="666666"/>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2000" b="1" kern="1400" dirty="0">
                          <a:solidFill>
                            <a:srgbClr val="000000"/>
                          </a:solidFill>
                          <a:effectLst/>
                          <a:latin typeface="Candara"/>
                        </a:rPr>
                        <a:t>Session B (3:45-4:30)</a:t>
                      </a:r>
                      <a:endParaRPr lang="en-US" sz="2000" kern="1400" dirty="0">
                        <a:solidFill>
                          <a:srgbClr val="000000"/>
                        </a:solidFill>
                        <a:effectLst/>
                        <a:latin typeface="Candara"/>
                      </a:endParaRPr>
                    </a:p>
                  </a:txBody>
                  <a:tcPr marL="36576" marR="36576" marT="36576" marB="36576">
                    <a:lnL>
                      <a:noFill/>
                    </a:lnL>
                    <a:lnR>
                      <a:noFill/>
                    </a:lnR>
                    <a:lnT>
                      <a:noFill/>
                    </a:lnT>
                    <a:lnB w="6350" cap="flat" cmpd="sng" algn="ctr">
                      <a:solidFill>
                        <a:srgbClr val="666666"/>
                      </a:solidFill>
                      <a:prstDash val="solid"/>
                      <a:round/>
                      <a:headEnd type="none" w="med" len="med"/>
                      <a:tailEnd type="none" w="med" len="med"/>
                    </a:lnB>
                  </a:tcPr>
                </a:tc>
              </a:tr>
              <a:tr h="394335">
                <a:tc>
                  <a:txBody>
                    <a:bodyPr/>
                    <a:lstStyle/>
                    <a:p>
                      <a:pPr marR="0" indent="0" algn="ctr" rtl="0">
                        <a:lnSpc>
                          <a:spcPct val="119000"/>
                        </a:lnSpc>
                        <a:spcBef>
                          <a:spcPts val="0"/>
                        </a:spcBef>
                        <a:spcAft>
                          <a:spcPts val="0"/>
                        </a:spcAft>
                      </a:pPr>
                      <a:r>
                        <a:rPr lang="en-US" sz="2000" b="1" kern="1400">
                          <a:solidFill>
                            <a:srgbClr val="000000"/>
                          </a:solidFill>
                          <a:effectLst/>
                          <a:latin typeface="Candara"/>
                        </a:rPr>
                        <a:t>1</a:t>
                      </a:r>
                      <a:endParaRPr lang="en-US" sz="2000" kern="1400">
                        <a:solidFill>
                          <a:srgbClr val="000000"/>
                        </a:solidFill>
                        <a:effectLst/>
                        <a:latin typeface="Candara"/>
                      </a:endParaRPr>
                    </a:p>
                  </a:txBody>
                  <a:tcPr marL="36576" marR="36576" marT="36576" marB="36576" anchor="ctr">
                    <a:lnL>
                      <a:noFill/>
                    </a:lnL>
                    <a:lnR>
                      <a:noFill/>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2000" kern="1400">
                          <a:solidFill>
                            <a:srgbClr val="000000"/>
                          </a:solidFill>
                          <a:effectLst/>
                          <a:latin typeface="Candara"/>
                        </a:rPr>
                        <a:t>Designing and Teaching Graduate Writing Courses</a:t>
                      </a:r>
                    </a:p>
                  </a:txBody>
                  <a:tcPr marL="36576" marR="36576" marT="36576" marB="36576">
                    <a:lnL>
                      <a:noFill/>
                    </a:lnL>
                    <a:lnR>
                      <a:noFill/>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tcPr>
                </a:tc>
              </a:tr>
              <a:tr h="389547">
                <a:tc>
                  <a:txBody>
                    <a:bodyPr/>
                    <a:lstStyle/>
                    <a:p>
                      <a:pPr marR="0" indent="0" algn="ctr" rtl="0">
                        <a:lnSpc>
                          <a:spcPct val="119000"/>
                        </a:lnSpc>
                        <a:spcBef>
                          <a:spcPts val="0"/>
                        </a:spcBef>
                        <a:spcAft>
                          <a:spcPts val="0"/>
                        </a:spcAft>
                      </a:pPr>
                      <a:r>
                        <a:rPr lang="en-US" sz="2000" b="1" kern="1400" dirty="0">
                          <a:solidFill>
                            <a:srgbClr val="000000"/>
                          </a:solidFill>
                          <a:effectLst/>
                          <a:latin typeface="Candara"/>
                        </a:rPr>
                        <a:t>2</a:t>
                      </a:r>
                      <a:endParaRPr lang="en-US" sz="2000" kern="1400" dirty="0">
                        <a:solidFill>
                          <a:srgbClr val="000000"/>
                        </a:solidFill>
                        <a:effectLst/>
                        <a:latin typeface="Candara"/>
                      </a:endParaRPr>
                    </a:p>
                  </a:txBody>
                  <a:tcPr marL="36576" marR="36576" marT="36576" marB="36576" anchor="ctr">
                    <a:lnL>
                      <a:noFill/>
                    </a:lnL>
                    <a:lnR>
                      <a:noFill/>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2000" kern="1400">
                          <a:solidFill>
                            <a:srgbClr val="000000"/>
                          </a:solidFill>
                          <a:effectLst/>
                          <a:latin typeface="Candara"/>
                        </a:rPr>
                        <a:t>Designing and Teaching Graduate Writing Courses</a:t>
                      </a:r>
                    </a:p>
                  </a:txBody>
                  <a:tcPr marL="36576" marR="36576" marT="36576" marB="36576">
                    <a:lnL>
                      <a:noFill/>
                    </a:lnL>
                    <a:lnR>
                      <a:noFill/>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tcPr>
                </a:tc>
              </a:tr>
              <a:tr h="407365">
                <a:tc>
                  <a:txBody>
                    <a:bodyPr/>
                    <a:lstStyle/>
                    <a:p>
                      <a:pPr marR="0" indent="0" algn="ctr" rtl="0">
                        <a:lnSpc>
                          <a:spcPct val="119000"/>
                        </a:lnSpc>
                        <a:spcBef>
                          <a:spcPts val="0"/>
                        </a:spcBef>
                        <a:spcAft>
                          <a:spcPts val="0"/>
                        </a:spcAft>
                      </a:pPr>
                      <a:r>
                        <a:rPr lang="en-US" sz="2000" b="1" kern="1400">
                          <a:solidFill>
                            <a:srgbClr val="000000"/>
                          </a:solidFill>
                          <a:effectLst/>
                          <a:latin typeface="Candara"/>
                        </a:rPr>
                        <a:t>3</a:t>
                      </a:r>
                      <a:endParaRPr lang="en-US" sz="2000" kern="1400">
                        <a:solidFill>
                          <a:srgbClr val="000000"/>
                        </a:solidFill>
                        <a:effectLst/>
                        <a:latin typeface="Candara"/>
                      </a:endParaRPr>
                    </a:p>
                  </a:txBody>
                  <a:tcPr marL="36576" marR="36576" marT="36576" marB="36576" anchor="ctr">
                    <a:lnL>
                      <a:noFill/>
                    </a:lnL>
                    <a:lnR>
                      <a:noFill/>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2000" kern="1400">
                          <a:solidFill>
                            <a:srgbClr val="000000"/>
                          </a:solidFill>
                          <a:effectLst/>
                          <a:latin typeface="Candara"/>
                        </a:rPr>
                        <a:t>Designing and Teaching Graduate Oral Communication Courses </a:t>
                      </a:r>
                    </a:p>
                  </a:txBody>
                  <a:tcPr marL="36576" marR="36576" marT="36576" marB="36576">
                    <a:lnL>
                      <a:noFill/>
                    </a:lnL>
                    <a:lnR>
                      <a:noFill/>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tcPr>
                </a:tc>
              </a:tr>
              <a:tr h="398145">
                <a:tc>
                  <a:txBody>
                    <a:bodyPr/>
                    <a:lstStyle/>
                    <a:p>
                      <a:pPr marR="0" indent="0" algn="ctr" rtl="0">
                        <a:lnSpc>
                          <a:spcPct val="119000"/>
                        </a:lnSpc>
                        <a:spcBef>
                          <a:spcPts val="0"/>
                        </a:spcBef>
                        <a:spcAft>
                          <a:spcPts val="0"/>
                        </a:spcAft>
                      </a:pPr>
                      <a:r>
                        <a:rPr lang="en-US" sz="2000" b="1" kern="1400">
                          <a:solidFill>
                            <a:srgbClr val="000000"/>
                          </a:solidFill>
                          <a:effectLst/>
                          <a:latin typeface="Candara"/>
                        </a:rPr>
                        <a:t>4</a:t>
                      </a:r>
                      <a:endParaRPr lang="en-US" sz="2000" kern="1400">
                        <a:solidFill>
                          <a:srgbClr val="000000"/>
                        </a:solidFill>
                        <a:effectLst/>
                        <a:latin typeface="Candara"/>
                      </a:endParaRPr>
                    </a:p>
                  </a:txBody>
                  <a:tcPr marL="36576" marR="36576" marT="36576" marB="36576" anchor="ctr">
                    <a:lnL>
                      <a:noFill/>
                    </a:lnL>
                    <a:lnR>
                      <a:noFill/>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2000" kern="1400" dirty="0">
                          <a:solidFill>
                            <a:srgbClr val="000000"/>
                          </a:solidFill>
                          <a:effectLst/>
                          <a:latin typeface="Candara"/>
                        </a:rPr>
                        <a:t>Supporting Graduate Students through a Writing Center </a:t>
                      </a:r>
                    </a:p>
                  </a:txBody>
                  <a:tcPr marL="36576" marR="36576" marT="36576" marB="36576">
                    <a:lnL>
                      <a:noFill/>
                    </a:lnL>
                    <a:lnR>
                      <a:noFill/>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tcPr>
                </a:tc>
              </a:tr>
              <a:tr h="544576">
                <a:tc>
                  <a:txBody>
                    <a:bodyPr/>
                    <a:lstStyle/>
                    <a:p>
                      <a:pPr marR="0" indent="0" algn="ctr" rtl="0">
                        <a:lnSpc>
                          <a:spcPct val="119000"/>
                        </a:lnSpc>
                        <a:spcBef>
                          <a:spcPts val="0"/>
                        </a:spcBef>
                        <a:spcAft>
                          <a:spcPts val="0"/>
                        </a:spcAft>
                      </a:pPr>
                      <a:r>
                        <a:rPr lang="en-US" sz="2000" b="1" kern="1400">
                          <a:solidFill>
                            <a:srgbClr val="000000"/>
                          </a:solidFill>
                          <a:effectLst/>
                          <a:latin typeface="Candara"/>
                        </a:rPr>
                        <a:t>5</a:t>
                      </a:r>
                      <a:endParaRPr lang="en-US" sz="2000" kern="1400">
                        <a:solidFill>
                          <a:srgbClr val="000000"/>
                        </a:solidFill>
                        <a:effectLst/>
                        <a:latin typeface="Candara"/>
                      </a:endParaRPr>
                    </a:p>
                  </a:txBody>
                  <a:tcPr marL="36576" marR="36576" marT="36576" marB="36576" anchor="ctr">
                    <a:lnL>
                      <a:noFill/>
                    </a:lnL>
                    <a:lnR>
                      <a:noFill/>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2000" kern="1400">
                          <a:solidFill>
                            <a:srgbClr val="000000"/>
                          </a:solidFill>
                          <a:effectLst/>
                          <a:latin typeface="Candara"/>
                        </a:rPr>
                        <a:t>Designing Support for  Native and Non-Native Speakers of English: Together or Apart?</a:t>
                      </a:r>
                    </a:p>
                  </a:txBody>
                  <a:tcPr marL="36576" marR="36576" marT="36576" marB="36576">
                    <a:lnL>
                      <a:noFill/>
                    </a:lnL>
                    <a:lnR>
                      <a:noFill/>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tcPr>
                </a:tc>
              </a:tr>
              <a:tr h="389547">
                <a:tc>
                  <a:txBody>
                    <a:bodyPr/>
                    <a:lstStyle/>
                    <a:p>
                      <a:pPr marR="0" indent="0" algn="ctr" rtl="0">
                        <a:lnSpc>
                          <a:spcPct val="119000"/>
                        </a:lnSpc>
                        <a:spcBef>
                          <a:spcPts val="0"/>
                        </a:spcBef>
                        <a:spcAft>
                          <a:spcPts val="0"/>
                        </a:spcAft>
                      </a:pPr>
                      <a:r>
                        <a:rPr lang="en-US" sz="2000" b="1" kern="1400">
                          <a:solidFill>
                            <a:srgbClr val="000000"/>
                          </a:solidFill>
                          <a:effectLst/>
                          <a:latin typeface="Candara"/>
                        </a:rPr>
                        <a:t>6</a:t>
                      </a:r>
                      <a:endParaRPr lang="en-US" sz="2000" kern="1400">
                        <a:solidFill>
                          <a:srgbClr val="000000"/>
                        </a:solidFill>
                        <a:effectLst/>
                        <a:latin typeface="Candara"/>
                      </a:endParaRPr>
                    </a:p>
                  </a:txBody>
                  <a:tcPr marL="36576" marR="36576" marT="36576" marB="36576" anchor="ctr">
                    <a:lnL>
                      <a:noFill/>
                    </a:lnL>
                    <a:lnR>
                      <a:noFill/>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2000" kern="1400">
                          <a:solidFill>
                            <a:srgbClr val="000000"/>
                          </a:solidFill>
                          <a:effectLst/>
                          <a:latin typeface="Candara"/>
                        </a:rPr>
                        <a:t>Facilitating Workshops and Workshop Series </a:t>
                      </a:r>
                    </a:p>
                  </a:txBody>
                  <a:tcPr marL="36576" marR="36576" marT="36576" marB="36576">
                    <a:lnL>
                      <a:noFill/>
                    </a:lnL>
                    <a:lnR>
                      <a:noFill/>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tcPr>
                </a:tc>
              </a:tr>
              <a:tr h="389547">
                <a:tc>
                  <a:txBody>
                    <a:bodyPr/>
                    <a:lstStyle/>
                    <a:p>
                      <a:pPr marR="0" indent="0" algn="ctr" rtl="0">
                        <a:lnSpc>
                          <a:spcPct val="119000"/>
                        </a:lnSpc>
                        <a:spcBef>
                          <a:spcPts val="0"/>
                        </a:spcBef>
                        <a:spcAft>
                          <a:spcPts val="0"/>
                        </a:spcAft>
                      </a:pPr>
                      <a:r>
                        <a:rPr lang="en-US" sz="2000" b="1" kern="1400">
                          <a:solidFill>
                            <a:srgbClr val="000000"/>
                          </a:solidFill>
                          <a:effectLst/>
                          <a:latin typeface="Candara"/>
                        </a:rPr>
                        <a:t>7</a:t>
                      </a:r>
                      <a:endParaRPr lang="en-US" sz="2000" kern="1400">
                        <a:solidFill>
                          <a:srgbClr val="000000"/>
                        </a:solidFill>
                        <a:effectLst/>
                        <a:latin typeface="Candara"/>
                      </a:endParaRPr>
                    </a:p>
                  </a:txBody>
                  <a:tcPr marL="36576" marR="36576" marT="36576" marB="36576" anchor="ctr">
                    <a:lnL>
                      <a:noFill/>
                    </a:lnL>
                    <a:lnR>
                      <a:noFill/>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2000" kern="1400">
                          <a:solidFill>
                            <a:srgbClr val="000000"/>
                          </a:solidFill>
                          <a:effectLst/>
                          <a:latin typeface="Candara"/>
                        </a:rPr>
                        <a:t>Meeting Needs in Science/Tech/Engineering/Math (STEM)</a:t>
                      </a:r>
                    </a:p>
                  </a:txBody>
                  <a:tcPr marL="36576" marR="36576" marT="36576" marB="36576">
                    <a:lnL>
                      <a:noFill/>
                    </a:lnL>
                    <a:lnR>
                      <a:noFill/>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tcPr>
                </a:tc>
              </a:tr>
              <a:tr h="389547">
                <a:tc>
                  <a:txBody>
                    <a:bodyPr/>
                    <a:lstStyle/>
                    <a:p>
                      <a:pPr marR="0" indent="0" algn="ctr" rtl="0">
                        <a:lnSpc>
                          <a:spcPct val="119000"/>
                        </a:lnSpc>
                        <a:spcBef>
                          <a:spcPts val="0"/>
                        </a:spcBef>
                        <a:spcAft>
                          <a:spcPts val="0"/>
                        </a:spcAft>
                      </a:pPr>
                      <a:r>
                        <a:rPr lang="en-US" sz="2000" b="1" kern="1400">
                          <a:solidFill>
                            <a:srgbClr val="000000"/>
                          </a:solidFill>
                          <a:effectLst/>
                          <a:latin typeface="Candara"/>
                        </a:rPr>
                        <a:t>8</a:t>
                      </a:r>
                      <a:endParaRPr lang="en-US" sz="2000" kern="1400">
                        <a:solidFill>
                          <a:srgbClr val="000000"/>
                        </a:solidFill>
                        <a:effectLst/>
                        <a:latin typeface="Candara"/>
                      </a:endParaRPr>
                    </a:p>
                  </a:txBody>
                  <a:tcPr marL="36576" marR="36576" marT="36576" marB="36576" anchor="ctr">
                    <a:lnL>
                      <a:noFill/>
                    </a:lnL>
                    <a:lnR>
                      <a:noFill/>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2000" kern="1400">
                          <a:solidFill>
                            <a:srgbClr val="000000"/>
                          </a:solidFill>
                          <a:effectLst/>
                          <a:latin typeface="Candara"/>
                        </a:rPr>
                        <a:t>Cross-Campus Collaborations </a:t>
                      </a:r>
                    </a:p>
                  </a:txBody>
                  <a:tcPr marL="36576" marR="36576" marT="36576" marB="36576">
                    <a:lnL>
                      <a:noFill/>
                    </a:lnL>
                    <a:lnR>
                      <a:noFill/>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tcPr>
                </a:tc>
              </a:tr>
              <a:tr h="386372">
                <a:tc>
                  <a:txBody>
                    <a:bodyPr/>
                    <a:lstStyle/>
                    <a:p>
                      <a:pPr marR="0" indent="0" algn="ctr" rtl="0">
                        <a:lnSpc>
                          <a:spcPct val="119000"/>
                        </a:lnSpc>
                        <a:spcBef>
                          <a:spcPts val="0"/>
                        </a:spcBef>
                        <a:spcAft>
                          <a:spcPts val="0"/>
                        </a:spcAft>
                      </a:pPr>
                      <a:r>
                        <a:rPr lang="en-US" sz="2000" b="1" kern="1400">
                          <a:solidFill>
                            <a:srgbClr val="000000"/>
                          </a:solidFill>
                          <a:effectLst/>
                          <a:latin typeface="Candara"/>
                        </a:rPr>
                        <a:t>9</a:t>
                      </a:r>
                      <a:endParaRPr lang="en-US" sz="2000" kern="1400">
                        <a:solidFill>
                          <a:srgbClr val="000000"/>
                        </a:solidFill>
                        <a:effectLst/>
                        <a:latin typeface="Candara"/>
                      </a:endParaRPr>
                    </a:p>
                  </a:txBody>
                  <a:tcPr marL="36576" marR="36576" marT="36576" marB="36576" anchor="ctr">
                    <a:lnL>
                      <a:noFill/>
                    </a:lnL>
                    <a:lnR>
                      <a:noFill/>
                    </a:lnR>
                    <a:lnT w="6350" cap="flat" cmpd="sng" algn="ctr">
                      <a:solidFill>
                        <a:srgbClr val="666666"/>
                      </a:solidFill>
                      <a:prstDash val="solid"/>
                      <a:round/>
                      <a:headEnd type="none" w="med" len="med"/>
                      <a:tailEnd type="none" w="med" len="med"/>
                    </a:lnT>
                    <a:lnB>
                      <a:noFill/>
                    </a:lnB>
                  </a:tcPr>
                </a:tc>
                <a:tc>
                  <a:txBody>
                    <a:bodyPr/>
                    <a:lstStyle/>
                    <a:p>
                      <a:pPr marR="0" indent="0" algn="l" rtl="0">
                        <a:lnSpc>
                          <a:spcPct val="119000"/>
                        </a:lnSpc>
                        <a:spcBef>
                          <a:spcPts val="0"/>
                        </a:spcBef>
                        <a:spcAft>
                          <a:spcPts val="0"/>
                        </a:spcAft>
                      </a:pPr>
                      <a:r>
                        <a:rPr lang="en-US" sz="2000" kern="1400" dirty="0">
                          <a:solidFill>
                            <a:srgbClr val="000000"/>
                          </a:solidFill>
                          <a:effectLst/>
                          <a:latin typeface="Candara"/>
                        </a:rPr>
                        <a:t>Facilitating Boot Camps and Writing Groups </a:t>
                      </a:r>
                    </a:p>
                  </a:txBody>
                  <a:tcPr marL="36576" marR="36576" marT="36576" marB="36576">
                    <a:lnL>
                      <a:noFill/>
                    </a:lnL>
                    <a:lnR>
                      <a:noFill/>
                    </a:lnR>
                    <a:lnT w="6350" cap="flat" cmpd="sng" algn="ctr">
                      <a:solidFill>
                        <a:srgbClr val="666666"/>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21483380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pPr marL="109728" indent="0"/>
            <a:r>
              <a:rPr lang="en-US" dirty="0"/>
              <a:t>Rethinking our EAP Teaching: Some Emerging Challenges </a:t>
            </a:r>
          </a:p>
        </p:txBody>
      </p:sp>
      <p:sp>
        <p:nvSpPr>
          <p:cNvPr id="2" name="Content Placeholder 1"/>
          <p:cNvSpPr>
            <a:spLocks noGrp="1"/>
          </p:cNvSpPr>
          <p:nvPr>
            <p:ph type="subTitle" idx="1"/>
          </p:nvPr>
        </p:nvSpPr>
        <p:spPr/>
        <p:txBody>
          <a:bodyPr/>
          <a:lstStyle/>
          <a:p>
            <a:pPr marL="109728" indent="0">
              <a:buNone/>
            </a:pPr>
            <a:r>
              <a:rPr lang="en-US" b="1" dirty="0" smtClean="0"/>
              <a:t>John Swales &amp; Christine </a:t>
            </a:r>
            <a:r>
              <a:rPr lang="en-US" b="1" dirty="0" err="1" smtClean="0"/>
              <a:t>Feak</a:t>
            </a:r>
            <a:endParaRPr lang="en-US" b="1" dirty="0" smtClean="0"/>
          </a:p>
          <a:p>
            <a:pPr marL="109728" indent="0">
              <a:buNone/>
            </a:pPr>
            <a:r>
              <a:rPr lang="en-US" dirty="0" smtClean="0"/>
              <a:t>University of Michigan </a:t>
            </a:r>
          </a:p>
          <a:p>
            <a:pPr marL="109728" indent="0">
              <a:buNone/>
            </a:pPr>
            <a:r>
              <a:rPr lang="en-US" dirty="0" smtClean="0"/>
              <a:t>English Language Institute</a:t>
            </a:r>
          </a:p>
          <a:p>
            <a:pPr marL="109728" indent="0">
              <a:buNone/>
            </a:pPr>
            <a:endParaRPr lang="en-US" dirty="0"/>
          </a:p>
          <a:p>
            <a:pPr marL="109728" indent="0">
              <a:buNone/>
            </a:pPr>
            <a:endParaRPr lang="en-US" dirty="0" smtClean="0"/>
          </a:p>
        </p:txBody>
      </p:sp>
    </p:spTree>
    <p:extLst>
      <p:ext uri="{BB962C8B-B14F-4D97-AF65-F5344CB8AC3E}">
        <p14:creationId xmlns:p14="http://schemas.microsoft.com/office/powerpoint/2010/main" val="41645093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CGC Open Meeting</a:t>
            </a:r>
            <a:endParaRPr lang="en-US" dirty="0"/>
          </a:p>
        </p:txBody>
      </p:sp>
      <p:sp>
        <p:nvSpPr>
          <p:cNvPr id="2" name="Content Placeholder 1"/>
          <p:cNvSpPr>
            <a:spLocks noGrp="1"/>
          </p:cNvSpPr>
          <p:nvPr>
            <p:ph idx="1"/>
          </p:nvPr>
        </p:nvSpPr>
        <p:spPr>
          <a:xfrm>
            <a:off x="571500" y="1905000"/>
            <a:ext cx="8001000" cy="4800600"/>
          </a:xfrm>
        </p:spPr>
        <p:txBody>
          <a:bodyPr>
            <a:normAutofit lnSpcReduction="10000"/>
          </a:bodyPr>
          <a:lstStyle/>
          <a:p>
            <a:pPr>
              <a:spcAft>
                <a:spcPts val="600"/>
              </a:spcAft>
            </a:pPr>
            <a:r>
              <a:rPr lang="en-US" b="1" dirty="0" smtClean="0">
                <a:solidFill>
                  <a:srgbClr val="4D6D38"/>
                </a:solidFill>
              </a:rPr>
              <a:t>CGC </a:t>
            </a:r>
            <a:r>
              <a:rPr lang="en-US" b="1" dirty="0" smtClean="0">
                <a:solidFill>
                  <a:srgbClr val="4D6D38"/>
                </a:solidFill>
              </a:rPr>
              <a:t>website and tip sheet project</a:t>
            </a:r>
            <a:r>
              <a:rPr lang="en-US" dirty="0" smtClean="0">
                <a:solidFill>
                  <a:srgbClr val="4D6D38"/>
                </a:solidFill>
              </a:rPr>
              <a:t>: </a:t>
            </a:r>
            <a:r>
              <a:rPr lang="en-US" dirty="0" smtClean="0">
                <a:solidFill>
                  <a:schemeClr val="tx1"/>
                </a:solidFill>
              </a:rPr>
              <a:t>what could be </a:t>
            </a:r>
            <a:r>
              <a:rPr lang="en-US" dirty="0" smtClean="0">
                <a:solidFill>
                  <a:schemeClr val="tx1"/>
                </a:solidFill>
              </a:rPr>
              <a:t>added</a:t>
            </a:r>
            <a:r>
              <a:rPr lang="en-US" dirty="0" smtClean="0"/>
              <a:t>? What can you volunteer to do?!</a:t>
            </a:r>
            <a:endParaRPr lang="en-US" dirty="0" smtClean="0">
              <a:solidFill>
                <a:schemeClr val="tx1"/>
              </a:solidFill>
            </a:endParaRPr>
          </a:p>
          <a:p>
            <a:pPr>
              <a:spcAft>
                <a:spcPts val="600"/>
              </a:spcAft>
            </a:pPr>
            <a:r>
              <a:rPr lang="en-US" b="1" dirty="0" smtClean="0">
                <a:solidFill>
                  <a:srgbClr val="4D6D38"/>
                </a:solidFill>
              </a:rPr>
              <a:t>CGC annual event</a:t>
            </a:r>
            <a:r>
              <a:rPr lang="en-US" dirty="0" smtClean="0">
                <a:solidFill>
                  <a:srgbClr val="4D6D38"/>
                </a:solidFill>
              </a:rPr>
              <a:t>: </a:t>
            </a:r>
            <a:r>
              <a:rPr lang="en-US" dirty="0" smtClean="0">
                <a:solidFill>
                  <a:schemeClr val="tx1"/>
                </a:solidFill>
              </a:rPr>
              <a:t>what would you like to see next year? </a:t>
            </a:r>
            <a:r>
              <a:rPr lang="en-US" dirty="0" smtClean="0">
                <a:solidFill>
                  <a:schemeClr val="tx1"/>
                </a:solidFill>
              </a:rPr>
              <a:t>(</a:t>
            </a:r>
            <a:r>
              <a:rPr lang="en-US" i="1" dirty="0" smtClean="0">
                <a:solidFill>
                  <a:schemeClr val="tx1"/>
                </a:solidFill>
              </a:rPr>
              <a:t>tentatively</a:t>
            </a:r>
            <a:r>
              <a:rPr lang="en-US" dirty="0" smtClean="0">
                <a:solidFill>
                  <a:schemeClr val="tx1"/>
                </a:solidFill>
              </a:rPr>
              <a:t>, a 3-day institute in May/June 2016)</a:t>
            </a:r>
            <a:endParaRPr lang="en-US" dirty="0" smtClean="0">
              <a:solidFill>
                <a:schemeClr val="tx1"/>
              </a:solidFill>
            </a:endParaRPr>
          </a:p>
          <a:p>
            <a:pPr>
              <a:spcAft>
                <a:spcPts val="600"/>
              </a:spcAft>
            </a:pPr>
            <a:r>
              <a:rPr lang="en-US" b="1" dirty="0" smtClean="0">
                <a:solidFill>
                  <a:srgbClr val="4D6D38"/>
                </a:solidFill>
              </a:rPr>
              <a:t>CGC events at conferences </a:t>
            </a:r>
            <a:r>
              <a:rPr lang="en-US" dirty="0" smtClean="0">
                <a:solidFill>
                  <a:schemeClr val="tx1"/>
                </a:solidFill>
              </a:rPr>
              <a:t>(</a:t>
            </a:r>
            <a:r>
              <a:rPr lang="en-US" dirty="0" smtClean="0"/>
              <a:t>e.g.,</a:t>
            </a:r>
            <a:r>
              <a:rPr lang="en-US" dirty="0" smtClean="0">
                <a:solidFill>
                  <a:schemeClr val="tx1"/>
                </a:solidFill>
              </a:rPr>
              <a:t> </a:t>
            </a:r>
            <a:r>
              <a:rPr lang="en-US" dirty="0" smtClean="0">
                <a:solidFill>
                  <a:schemeClr val="tx1"/>
                </a:solidFill>
              </a:rPr>
              <a:t>CCCC, TESOL): what ideas do you have</a:t>
            </a:r>
            <a:r>
              <a:rPr lang="en-US" dirty="0" smtClean="0">
                <a:solidFill>
                  <a:schemeClr val="tx1"/>
                </a:solidFill>
              </a:rPr>
              <a:t>? Again, any volunteers?!</a:t>
            </a:r>
            <a:endParaRPr lang="en-US" dirty="0" smtClean="0">
              <a:solidFill>
                <a:schemeClr val="tx1"/>
              </a:solidFill>
            </a:endParaRPr>
          </a:p>
          <a:p>
            <a:pPr>
              <a:spcAft>
                <a:spcPts val="600"/>
              </a:spcAft>
            </a:pPr>
            <a:r>
              <a:rPr lang="en-US" b="1" dirty="0" smtClean="0">
                <a:solidFill>
                  <a:srgbClr val="4D6D38"/>
                </a:solidFill>
              </a:rPr>
              <a:t>CGC’s role in scholarship</a:t>
            </a:r>
            <a:r>
              <a:rPr lang="en-US" dirty="0" smtClean="0">
                <a:solidFill>
                  <a:srgbClr val="4D6D38"/>
                </a:solidFill>
              </a:rPr>
              <a:t>: </a:t>
            </a:r>
            <a:r>
              <a:rPr lang="en-US" dirty="0" smtClean="0">
                <a:solidFill>
                  <a:schemeClr val="tx1"/>
                </a:solidFill>
              </a:rPr>
              <a:t>what research is needed on graduate communication support? What roles could CGC take in this research?</a:t>
            </a:r>
          </a:p>
          <a:p>
            <a:pPr>
              <a:spcAft>
                <a:spcPts val="600"/>
              </a:spcAft>
            </a:pPr>
            <a:r>
              <a:rPr lang="en-US" b="1" dirty="0" smtClean="0">
                <a:solidFill>
                  <a:srgbClr val="4D6D38"/>
                </a:solidFill>
              </a:rPr>
              <a:t>CGC leadership</a:t>
            </a:r>
            <a:r>
              <a:rPr lang="en-US" dirty="0" smtClean="0">
                <a:solidFill>
                  <a:srgbClr val="4D6D38"/>
                </a:solidFill>
              </a:rPr>
              <a:t>: </a:t>
            </a:r>
            <a:r>
              <a:rPr lang="en-US" dirty="0" smtClean="0">
                <a:solidFill>
                  <a:schemeClr val="tx1"/>
                </a:solidFill>
              </a:rPr>
              <a:t>what should our organizational structure look like</a:t>
            </a:r>
            <a:r>
              <a:rPr lang="en-US" dirty="0" smtClean="0">
                <a:solidFill>
                  <a:schemeClr val="tx1"/>
                </a:solidFill>
              </a:rPr>
              <a:t>? Would you like to serve?</a:t>
            </a:r>
          </a:p>
          <a:p>
            <a:pPr marL="0" indent="0" algn="ctr">
              <a:spcAft>
                <a:spcPts val="600"/>
              </a:spcAft>
              <a:buNone/>
            </a:pPr>
            <a:r>
              <a:rPr lang="en-US" i="1" dirty="0"/>
              <a:t>Please take notes at </a:t>
            </a:r>
            <a:r>
              <a:rPr lang="en-US" b="1" dirty="0">
                <a:solidFill>
                  <a:srgbClr val="002060"/>
                </a:solidFill>
              </a:rPr>
              <a:t>http://</a:t>
            </a:r>
            <a:r>
              <a:rPr lang="en-US" b="1" dirty="0" smtClean="0">
                <a:solidFill>
                  <a:srgbClr val="002060"/>
                </a:solidFill>
              </a:rPr>
              <a:t>tinyurl.com/cgcplanning </a:t>
            </a:r>
            <a:endParaRPr lang="en-US" b="1" dirty="0">
              <a:solidFill>
                <a:srgbClr val="002060"/>
              </a:solidFill>
            </a:endParaRPr>
          </a:p>
        </p:txBody>
      </p:sp>
    </p:spTree>
    <p:extLst>
      <p:ext uri="{BB962C8B-B14F-4D97-AF65-F5344CB8AC3E}">
        <p14:creationId xmlns:p14="http://schemas.microsoft.com/office/powerpoint/2010/main" val="41859463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676400"/>
            <a:ext cx="8305800" cy="4953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685800" y="3733800"/>
            <a:ext cx="6975475" cy="1219200"/>
          </a:xfrm>
        </p:spPr>
      </p:pic>
      <p:sp>
        <p:nvSpPr>
          <p:cNvPr id="3" name="Title 2"/>
          <p:cNvSpPr>
            <a:spLocks noGrp="1"/>
          </p:cNvSpPr>
          <p:nvPr>
            <p:ph type="title" idx="4294967295"/>
          </p:nvPr>
        </p:nvSpPr>
        <p:spPr>
          <a:xfrm>
            <a:off x="609600" y="304800"/>
            <a:ext cx="8001000" cy="1143000"/>
          </a:xfrm>
        </p:spPr>
        <p:txBody>
          <a:bodyPr>
            <a:normAutofit fontScale="90000"/>
          </a:bodyPr>
          <a:lstStyle/>
          <a:p>
            <a:r>
              <a:rPr lang="en-US" dirty="0" smtClean="0"/>
              <a:t>Reception </a:t>
            </a:r>
            <a:br>
              <a:rPr lang="en-US" dirty="0" smtClean="0"/>
            </a:br>
            <a:r>
              <a:rPr lang="en-US" dirty="0" smtClean="0"/>
              <a:t>and a final thank you</a:t>
            </a:r>
            <a:endParaRPr lang="en-US" dirty="0"/>
          </a:p>
        </p:txBody>
      </p:sp>
      <p:pic>
        <p:nvPicPr>
          <p:cNvPr id="2050" name="Picture 2" descr="C:\Users\caplan\Dropbox\Consortium\EDL1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181600"/>
            <a:ext cx="8128001" cy="13081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i1.wp.com/www.sgs.utoronto.ca/_catalogs/masterpage/SgsBranding/images/global/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828800"/>
            <a:ext cx="6078145" cy="14262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3400" y="3200400"/>
            <a:ext cx="7758647" cy="461665"/>
          </a:xfrm>
          <a:prstGeom prst="rect">
            <a:avLst/>
          </a:prstGeom>
          <a:noFill/>
        </p:spPr>
        <p:txBody>
          <a:bodyPr wrap="square" rtlCol="0">
            <a:spAutoFit/>
          </a:bodyPr>
          <a:lstStyle/>
          <a:p>
            <a:r>
              <a:rPr lang="en-US" sz="2400" b="1" dirty="0" smtClean="0">
                <a:solidFill>
                  <a:srgbClr val="2B4A76"/>
                </a:solidFill>
              </a:rPr>
              <a:t>Office of English Language and Writing Support</a:t>
            </a:r>
            <a:endParaRPr lang="en-US" sz="2400" b="1" dirty="0">
              <a:solidFill>
                <a:srgbClr val="2B4A76"/>
              </a:solidFill>
            </a:endParaRPr>
          </a:p>
        </p:txBody>
      </p:sp>
    </p:spTree>
    <p:extLst>
      <p:ext uri="{BB962C8B-B14F-4D97-AF65-F5344CB8AC3E}">
        <p14:creationId xmlns:p14="http://schemas.microsoft.com/office/powerpoint/2010/main" val="9478950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Colloquium Program</a:t>
            </a:r>
            <a:endParaRPr lang="en-US" dirty="0"/>
          </a:p>
        </p:txBody>
      </p:sp>
      <p:sp>
        <p:nvSpPr>
          <p:cNvPr id="2" name="Content Placeholder 1"/>
          <p:cNvSpPr>
            <a:spLocks noGrp="1"/>
          </p:cNvSpPr>
          <p:nvPr>
            <p:ph idx="1"/>
          </p:nvPr>
        </p:nvSpPr>
        <p:spPr/>
        <p:txBody>
          <a:bodyPr>
            <a:normAutofit fontScale="55000" lnSpcReduction="20000"/>
          </a:bodyPr>
          <a:lstStyle/>
          <a:p>
            <a:pPr marL="109728" indent="0">
              <a:spcBef>
                <a:spcPts val="0"/>
              </a:spcBef>
              <a:spcAft>
                <a:spcPts val="600"/>
              </a:spcAft>
              <a:buNone/>
            </a:pPr>
            <a:r>
              <a:rPr lang="en-US" sz="3800" b="1" dirty="0" smtClean="0">
                <a:solidFill>
                  <a:schemeClr val="tx1"/>
                </a:solidFill>
              </a:rPr>
              <a:t>1:30 	</a:t>
            </a:r>
            <a:r>
              <a:rPr lang="en-US" sz="3800" i="1" dirty="0" smtClean="0">
                <a:solidFill>
                  <a:schemeClr val="tx1"/>
                </a:solidFill>
              </a:rPr>
              <a:t>The </a:t>
            </a:r>
            <a:r>
              <a:rPr lang="en-US" sz="3800" i="1" dirty="0">
                <a:solidFill>
                  <a:schemeClr val="tx1"/>
                </a:solidFill>
              </a:rPr>
              <a:t>State of Graduate Communication </a:t>
            </a:r>
            <a:r>
              <a:rPr lang="en-US" sz="3800" i="1" dirty="0" smtClean="0">
                <a:solidFill>
                  <a:schemeClr val="tx1"/>
                </a:solidFill>
              </a:rPr>
              <a:t>Support</a:t>
            </a:r>
          </a:p>
          <a:p>
            <a:pPr marL="109728" indent="0">
              <a:spcBef>
                <a:spcPts val="0"/>
              </a:spcBef>
              <a:spcAft>
                <a:spcPts val="600"/>
              </a:spcAft>
              <a:buNone/>
            </a:pPr>
            <a:r>
              <a:rPr lang="en-US" sz="3800" dirty="0" smtClean="0">
                <a:solidFill>
                  <a:schemeClr val="tx1"/>
                </a:solidFill>
              </a:rPr>
              <a:t>	</a:t>
            </a:r>
            <a:r>
              <a:rPr lang="en-US" sz="3800" dirty="0" smtClean="0">
                <a:solidFill>
                  <a:srgbClr val="4D6D38"/>
                </a:solidFill>
              </a:rPr>
              <a:t>Nigel </a:t>
            </a:r>
            <a:r>
              <a:rPr lang="en-US" sz="3800" dirty="0" err="1" smtClean="0">
                <a:solidFill>
                  <a:srgbClr val="4D6D38"/>
                </a:solidFill>
              </a:rPr>
              <a:t>Caplan</a:t>
            </a:r>
            <a:r>
              <a:rPr lang="en-US" sz="3800" dirty="0" smtClean="0">
                <a:solidFill>
                  <a:srgbClr val="4D6D38"/>
                </a:solidFill>
              </a:rPr>
              <a:t> and Michelle Cox</a:t>
            </a:r>
          </a:p>
          <a:p>
            <a:pPr marL="109728" indent="0">
              <a:spcBef>
                <a:spcPts val="0"/>
              </a:spcBef>
              <a:spcAft>
                <a:spcPts val="600"/>
              </a:spcAft>
              <a:buNone/>
            </a:pPr>
            <a:r>
              <a:rPr lang="en-US" sz="3800" b="1" dirty="0" smtClean="0">
                <a:solidFill>
                  <a:schemeClr val="tx1"/>
                </a:solidFill>
              </a:rPr>
              <a:t>2</a:t>
            </a:r>
            <a:r>
              <a:rPr lang="en-US" sz="3800" b="1" dirty="0">
                <a:solidFill>
                  <a:schemeClr val="tx1"/>
                </a:solidFill>
              </a:rPr>
              <a:t>:00 </a:t>
            </a:r>
            <a:r>
              <a:rPr lang="en-US" sz="3800" b="1" dirty="0" smtClean="0">
                <a:solidFill>
                  <a:schemeClr val="tx1"/>
                </a:solidFill>
              </a:rPr>
              <a:t>	</a:t>
            </a:r>
            <a:r>
              <a:rPr lang="en-US" sz="3800" i="1" dirty="0" smtClean="0">
                <a:solidFill>
                  <a:schemeClr val="tx1"/>
                </a:solidFill>
              </a:rPr>
              <a:t>Integrating </a:t>
            </a:r>
            <a:r>
              <a:rPr lang="en-US" sz="3800" i="1" dirty="0">
                <a:solidFill>
                  <a:schemeClr val="tx1"/>
                </a:solidFill>
              </a:rPr>
              <a:t>Administration, Research, and Teaching </a:t>
            </a:r>
            <a:br>
              <a:rPr lang="en-US" sz="3800" i="1" dirty="0">
                <a:solidFill>
                  <a:schemeClr val="tx1"/>
                </a:solidFill>
              </a:rPr>
            </a:br>
            <a:r>
              <a:rPr lang="en-US" sz="3800" i="1" dirty="0" smtClean="0">
                <a:solidFill>
                  <a:schemeClr val="tx1"/>
                </a:solidFill>
              </a:rPr>
              <a:t>	in </a:t>
            </a:r>
            <a:r>
              <a:rPr lang="en-US" sz="3800" i="1" dirty="0">
                <a:solidFill>
                  <a:schemeClr val="tx1"/>
                </a:solidFill>
              </a:rPr>
              <a:t>the Service of Program </a:t>
            </a:r>
            <a:r>
              <a:rPr lang="en-US" sz="3800" i="1" dirty="0" smtClean="0">
                <a:solidFill>
                  <a:schemeClr val="tx1"/>
                </a:solidFill>
              </a:rPr>
              <a:t>Development</a:t>
            </a:r>
          </a:p>
          <a:p>
            <a:pPr marL="109728" indent="0">
              <a:spcBef>
                <a:spcPts val="0"/>
              </a:spcBef>
              <a:spcAft>
                <a:spcPts val="600"/>
              </a:spcAft>
              <a:buNone/>
            </a:pPr>
            <a:r>
              <a:rPr lang="en-US" sz="3800" dirty="0" smtClean="0">
                <a:solidFill>
                  <a:schemeClr val="tx1"/>
                </a:solidFill>
              </a:rPr>
              <a:t>	</a:t>
            </a:r>
            <a:r>
              <a:rPr lang="en-US" sz="3800" dirty="0" smtClean="0">
                <a:solidFill>
                  <a:srgbClr val="4D6D38"/>
                </a:solidFill>
              </a:rPr>
              <a:t>Jane Freeman </a:t>
            </a:r>
            <a:endParaRPr lang="en-US" sz="3800" i="1" dirty="0">
              <a:solidFill>
                <a:srgbClr val="4D6D38"/>
              </a:solidFill>
            </a:endParaRPr>
          </a:p>
          <a:p>
            <a:pPr marL="109728" indent="0">
              <a:spcBef>
                <a:spcPts val="0"/>
              </a:spcBef>
              <a:spcAft>
                <a:spcPts val="600"/>
              </a:spcAft>
              <a:buNone/>
            </a:pPr>
            <a:r>
              <a:rPr lang="en-US" sz="3800" b="1" dirty="0">
                <a:solidFill>
                  <a:schemeClr val="tx1"/>
                </a:solidFill>
              </a:rPr>
              <a:t>2:30 </a:t>
            </a:r>
            <a:r>
              <a:rPr lang="en-US" sz="3800" b="1" dirty="0" smtClean="0">
                <a:solidFill>
                  <a:schemeClr val="tx1"/>
                </a:solidFill>
              </a:rPr>
              <a:t>	</a:t>
            </a:r>
            <a:r>
              <a:rPr lang="en-US" sz="3800" dirty="0" smtClean="0">
                <a:solidFill>
                  <a:schemeClr val="tx1"/>
                </a:solidFill>
              </a:rPr>
              <a:t>Round</a:t>
            </a:r>
            <a:r>
              <a:rPr lang="en-US" sz="3800" dirty="0">
                <a:solidFill>
                  <a:schemeClr val="tx1"/>
                </a:solidFill>
              </a:rPr>
              <a:t>-table discussions (A)</a:t>
            </a:r>
          </a:p>
          <a:p>
            <a:pPr marL="109728" indent="0">
              <a:spcBef>
                <a:spcPts val="0"/>
              </a:spcBef>
              <a:spcAft>
                <a:spcPts val="600"/>
              </a:spcAft>
              <a:buNone/>
            </a:pPr>
            <a:r>
              <a:rPr lang="en-US" sz="3800" b="1" dirty="0">
                <a:solidFill>
                  <a:schemeClr val="tx1"/>
                </a:solidFill>
              </a:rPr>
              <a:t>3:15 </a:t>
            </a:r>
            <a:r>
              <a:rPr lang="en-US" sz="3800" b="1" dirty="0" smtClean="0">
                <a:solidFill>
                  <a:schemeClr val="tx1"/>
                </a:solidFill>
              </a:rPr>
              <a:t>	</a:t>
            </a:r>
            <a:r>
              <a:rPr lang="en-US" sz="3800" dirty="0" smtClean="0">
                <a:solidFill>
                  <a:schemeClr val="tx1"/>
                </a:solidFill>
              </a:rPr>
              <a:t>Break</a:t>
            </a:r>
            <a:endParaRPr lang="en-US" sz="3800" dirty="0">
              <a:solidFill>
                <a:schemeClr val="tx1"/>
              </a:solidFill>
            </a:endParaRPr>
          </a:p>
          <a:p>
            <a:pPr marL="109728" indent="0">
              <a:spcBef>
                <a:spcPts val="0"/>
              </a:spcBef>
              <a:spcAft>
                <a:spcPts val="600"/>
              </a:spcAft>
              <a:buNone/>
            </a:pPr>
            <a:r>
              <a:rPr lang="en-US" sz="3800" b="1" dirty="0">
                <a:solidFill>
                  <a:schemeClr val="tx1"/>
                </a:solidFill>
              </a:rPr>
              <a:t>3:45 </a:t>
            </a:r>
            <a:r>
              <a:rPr lang="en-US" sz="3800" b="1" dirty="0" smtClean="0">
                <a:solidFill>
                  <a:schemeClr val="tx1"/>
                </a:solidFill>
              </a:rPr>
              <a:t>	</a:t>
            </a:r>
            <a:r>
              <a:rPr lang="en-US" sz="3800" dirty="0" smtClean="0">
                <a:solidFill>
                  <a:schemeClr val="tx1"/>
                </a:solidFill>
              </a:rPr>
              <a:t>Roundtable </a:t>
            </a:r>
            <a:r>
              <a:rPr lang="en-US" sz="3800" dirty="0">
                <a:solidFill>
                  <a:schemeClr val="tx1"/>
                </a:solidFill>
              </a:rPr>
              <a:t>discussions (B)</a:t>
            </a:r>
          </a:p>
          <a:p>
            <a:pPr marL="109728" indent="0">
              <a:spcBef>
                <a:spcPts val="0"/>
              </a:spcBef>
              <a:spcAft>
                <a:spcPts val="600"/>
              </a:spcAft>
              <a:buNone/>
            </a:pPr>
            <a:r>
              <a:rPr lang="en-US" sz="3800" b="1" dirty="0">
                <a:solidFill>
                  <a:schemeClr val="tx1"/>
                </a:solidFill>
              </a:rPr>
              <a:t>4:</a:t>
            </a:r>
            <a:r>
              <a:rPr lang="en-US" sz="3800" b="1" dirty="0" smtClean="0">
                <a:solidFill>
                  <a:schemeClr val="tx1"/>
                </a:solidFill>
              </a:rPr>
              <a:t>30	</a:t>
            </a:r>
            <a:r>
              <a:rPr lang="en-US" sz="3800" i="1" dirty="0" smtClean="0">
                <a:solidFill>
                  <a:schemeClr val="tx1"/>
                </a:solidFill>
              </a:rPr>
              <a:t>Rethinking Our </a:t>
            </a:r>
            <a:r>
              <a:rPr lang="en-US" sz="3800" i="1" dirty="0">
                <a:solidFill>
                  <a:schemeClr val="tx1"/>
                </a:solidFill>
              </a:rPr>
              <a:t>EAP Teaching: Some Emerging </a:t>
            </a:r>
            <a:r>
              <a:rPr lang="en-US" sz="3800" i="1" dirty="0" smtClean="0">
                <a:solidFill>
                  <a:schemeClr val="tx1"/>
                </a:solidFill>
              </a:rPr>
              <a:t>Challenges</a:t>
            </a:r>
            <a:endParaRPr lang="en-US" sz="3800" i="1" dirty="0" smtClean="0">
              <a:solidFill>
                <a:schemeClr val="tx1"/>
              </a:solidFill>
            </a:endParaRPr>
          </a:p>
          <a:p>
            <a:pPr marL="109728" indent="0">
              <a:spcBef>
                <a:spcPts val="0"/>
              </a:spcBef>
              <a:spcAft>
                <a:spcPts val="600"/>
              </a:spcAft>
              <a:buNone/>
            </a:pPr>
            <a:r>
              <a:rPr lang="en-US" sz="3800" i="1" dirty="0" smtClean="0">
                <a:solidFill>
                  <a:schemeClr val="tx1"/>
                </a:solidFill>
              </a:rPr>
              <a:t>	</a:t>
            </a:r>
            <a:r>
              <a:rPr lang="en-US" sz="3800" dirty="0">
                <a:solidFill>
                  <a:srgbClr val="4D6D38"/>
                </a:solidFill>
              </a:rPr>
              <a:t>Christine </a:t>
            </a:r>
            <a:r>
              <a:rPr lang="en-US" sz="3800" dirty="0" smtClean="0">
                <a:solidFill>
                  <a:srgbClr val="4D6D38"/>
                </a:solidFill>
              </a:rPr>
              <a:t>Feak and John Swales</a:t>
            </a:r>
          </a:p>
          <a:p>
            <a:pPr marL="109728" indent="0">
              <a:spcBef>
                <a:spcPts val="0"/>
              </a:spcBef>
              <a:spcAft>
                <a:spcPts val="600"/>
              </a:spcAft>
              <a:buNone/>
            </a:pPr>
            <a:r>
              <a:rPr lang="en-US" sz="3800" b="1" dirty="0" smtClean="0">
                <a:solidFill>
                  <a:schemeClr val="tx1"/>
                </a:solidFill>
              </a:rPr>
              <a:t>5</a:t>
            </a:r>
            <a:r>
              <a:rPr lang="en-US" sz="3800" b="1" dirty="0">
                <a:solidFill>
                  <a:schemeClr val="tx1"/>
                </a:solidFill>
              </a:rPr>
              <a:t>:00 </a:t>
            </a:r>
            <a:r>
              <a:rPr lang="en-US" sz="3800" b="1" dirty="0" smtClean="0">
                <a:solidFill>
                  <a:schemeClr val="tx1"/>
                </a:solidFill>
              </a:rPr>
              <a:t>	</a:t>
            </a:r>
            <a:r>
              <a:rPr lang="en-US" sz="3800" dirty="0" smtClean="0">
                <a:solidFill>
                  <a:schemeClr val="tx1"/>
                </a:solidFill>
              </a:rPr>
              <a:t>CGC </a:t>
            </a:r>
            <a:r>
              <a:rPr lang="en-US" sz="3800" dirty="0">
                <a:solidFill>
                  <a:schemeClr val="tx1"/>
                </a:solidFill>
              </a:rPr>
              <a:t>Open Planning Meeting</a:t>
            </a:r>
          </a:p>
          <a:p>
            <a:pPr marL="109728" indent="0">
              <a:spcBef>
                <a:spcPts val="0"/>
              </a:spcBef>
              <a:spcAft>
                <a:spcPts val="600"/>
              </a:spcAft>
              <a:buNone/>
            </a:pPr>
            <a:r>
              <a:rPr lang="en-US" sz="3800" b="1" dirty="0">
                <a:solidFill>
                  <a:schemeClr val="tx1"/>
                </a:solidFill>
              </a:rPr>
              <a:t>5:30-7:30 </a:t>
            </a:r>
            <a:r>
              <a:rPr lang="en-US" sz="3800" dirty="0">
                <a:solidFill>
                  <a:schemeClr val="tx1"/>
                </a:solidFill>
              </a:rPr>
              <a:t>Reception (</a:t>
            </a:r>
            <a:r>
              <a:rPr lang="en-US" sz="3800" dirty="0" smtClean="0">
                <a:solidFill>
                  <a:schemeClr val="tx1"/>
                </a:solidFill>
              </a:rPr>
              <a:t>appetizers; </a:t>
            </a:r>
            <a:r>
              <a:rPr lang="en-US" sz="3800" dirty="0">
                <a:solidFill>
                  <a:schemeClr val="tx1"/>
                </a:solidFill>
              </a:rPr>
              <a:t>cash bar)</a:t>
            </a:r>
          </a:p>
          <a:p>
            <a:pPr marL="109728" indent="0">
              <a:buNone/>
            </a:pPr>
            <a:endParaRPr lang="en-US" dirty="0"/>
          </a:p>
        </p:txBody>
      </p:sp>
    </p:spTree>
    <p:extLst>
      <p:ext uri="{BB962C8B-B14F-4D97-AF65-F5344CB8AC3E}">
        <p14:creationId xmlns:p14="http://schemas.microsoft.com/office/powerpoint/2010/main" val="36815861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WiFi</a:t>
            </a:r>
            <a:endParaRPr lang="en-US" dirty="0"/>
          </a:p>
        </p:txBody>
      </p:sp>
      <p:sp>
        <p:nvSpPr>
          <p:cNvPr id="3" name="Content Placeholder 2"/>
          <p:cNvSpPr>
            <a:spLocks noGrp="1"/>
          </p:cNvSpPr>
          <p:nvPr>
            <p:ph idx="1"/>
          </p:nvPr>
        </p:nvSpPr>
        <p:spPr/>
        <p:txBody>
          <a:bodyPr/>
          <a:lstStyle/>
          <a:p>
            <a:pPr marL="0" indent="0">
              <a:buNone/>
            </a:pPr>
            <a:r>
              <a:rPr lang="en-US" dirty="0" smtClean="0">
                <a:solidFill>
                  <a:schemeClr val="tx1"/>
                </a:solidFill>
              </a:rPr>
              <a:t>Network: </a:t>
            </a:r>
            <a:r>
              <a:rPr lang="en-US" b="1" dirty="0" err="1" smtClean="0">
                <a:solidFill>
                  <a:schemeClr val="tx1"/>
                </a:solidFill>
              </a:rPr>
              <a:t>UofT</a:t>
            </a:r>
            <a:endParaRPr lang="en-US" b="1" dirty="0" smtClean="0">
              <a:solidFill>
                <a:schemeClr val="tx1"/>
              </a:solidFill>
            </a:endParaRPr>
          </a:p>
          <a:p>
            <a:pPr marL="0" indent="0">
              <a:buNone/>
            </a:pPr>
            <a:r>
              <a:rPr lang="en-US" dirty="0" smtClean="0">
                <a:solidFill>
                  <a:schemeClr val="tx1"/>
                </a:solidFill>
              </a:rPr>
              <a:t>Password: </a:t>
            </a:r>
            <a:r>
              <a:rPr lang="en-CA" b="1" dirty="0" err="1">
                <a:solidFill>
                  <a:schemeClr val="tx1"/>
                </a:solidFill>
              </a:rPr>
              <a:t>bickersteth</a:t>
            </a:r>
            <a:endParaRPr lang="en-US" dirty="0">
              <a:solidFill>
                <a:schemeClr val="tx1"/>
              </a:solidFill>
            </a:endParaRPr>
          </a:p>
        </p:txBody>
      </p:sp>
    </p:spTree>
    <p:extLst>
      <p:ext uri="{BB962C8B-B14F-4D97-AF65-F5344CB8AC3E}">
        <p14:creationId xmlns:p14="http://schemas.microsoft.com/office/powerpoint/2010/main" val="22842049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Building Community</a:t>
            </a:r>
            <a:endParaRPr lang="en-US" dirty="0"/>
          </a:p>
        </p:txBody>
      </p:sp>
      <p:sp>
        <p:nvSpPr>
          <p:cNvPr id="2" name="Content Placeholder 1"/>
          <p:cNvSpPr>
            <a:spLocks noGrp="1"/>
          </p:cNvSpPr>
          <p:nvPr>
            <p:ph idx="1"/>
          </p:nvPr>
        </p:nvSpPr>
        <p:spPr/>
        <p:txBody>
          <a:bodyPr>
            <a:normAutofit/>
          </a:bodyPr>
          <a:lstStyle/>
          <a:p>
            <a:pPr marL="109728" indent="0">
              <a:buNone/>
            </a:pPr>
            <a:r>
              <a:rPr lang="en-US" b="1" dirty="0" smtClean="0">
                <a:solidFill>
                  <a:schemeClr val="tx1"/>
                </a:solidFill>
              </a:rPr>
              <a:t>Meet someone new at your table:</a:t>
            </a:r>
          </a:p>
          <a:p>
            <a:r>
              <a:rPr lang="en-US" dirty="0" smtClean="0">
                <a:solidFill>
                  <a:schemeClr val="tx1"/>
                </a:solidFill>
              </a:rPr>
              <a:t>What brings you to this event?</a:t>
            </a:r>
          </a:p>
          <a:p>
            <a:r>
              <a:rPr lang="en-US" dirty="0" smtClean="0">
                <a:solidFill>
                  <a:schemeClr val="tx1"/>
                </a:solidFill>
              </a:rPr>
              <a:t>What is your role in supporting graduate communication on your campus?</a:t>
            </a:r>
          </a:p>
          <a:p>
            <a:r>
              <a:rPr lang="en-US" dirty="0" smtClean="0">
                <a:solidFill>
                  <a:schemeClr val="tx1"/>
                </a:solidFill>
              </a:rPr>
              <a:t>Are you part of a team on your campus that provides this support or are you working solo?</a:t>
            </a:r>
          </a:p>
          <a:p>
            <a:r>
              <a:rPr lang="en-US" dirty="0" smtClean="0">
                <a:solidFill>
                  <a:schemeClr val="tx1"/>
                </a:solidFill>
              </a:rPr>
              <a:t>Are you conducting research on graduate communication?</a:t>
            </a:r>
            <a:endParaRPr lang="en-US" dirty="0">
              <a:solidFill>
                <a:schemeClr val="tx1"/>
              </a:solidFill>
            </a:endParaRPr>
          </a:p>
        </p:txBody>
      </p:sp>
    </p:spTree>
    <p:extLst>
      <p:ext uri="{BB962C8B-B14F-4D97-AF65-F5344CB8AC3E}">
        <p14:creationId xmlns:p14="http://schemas.microsoft.com/office/powerpoint/2010/main" val="314761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cap="none" dirty="0" smtClean="0"/>
              <a:t>The State of </a:t>
            </a:r>
            <a:r>
              <a:rPr lang="en-US" sz="4400" cap="none" dirty="0" smtClean="0"/>
              <a:t/>
            </a:r>
            <a:br>
              <a:rPr lang="en-US" sz="4400" cap="none" dirty="0" smtClean="0"/>
            </a:br>
            <a:r>
              <a:rPr lang="en-US" sz="4400" cap="none" dirty="0"/>
              <a:t>G</a:t>
            </a:r>
            <a:r>
              <a:rPr lang="en-US" sz="4400" cap="none" dirty="0" smtClean="0"/>
              <a:t>raduate Communication Support</a:t>
            </a:r>
            <a:endParaRPr lang="en-US" sz="4400" cap="none" baseline="-25000" dirty="0"/>
          </a:p>
        </p:txBody>
      </p:sp>
      <p:sp>
        <p:nvSpPr>
          <p:cNvPr id="3" name="Subtitle 2"/>
          <p:cNvSpPr>
            <a:spLocks noGrp="1"/>
          </p:cNvSpPr>
          <p:nvPr>
            <p:ph type="subTitle" idx="1"/>
          </p:nvPr>
        </p:nvSpPr>
        <p:spPr/>
        <p:txBody>
          <a:bodyPr>
            <a:normAutofit fontScale="85000" lnSpcReduction="20000"/>
          </a:bodyPr>
          <a:lstStyle/>
          <a:p>
            <a:pPr>
              <a:lnSpc>
                <a:spcPct val="120000"/>
              </a:lnSpc>
            </a:pPr>
            <a:r>
              <a:rPr lang="en-US" dirty="0" smtClean="0"/>
              <a:t>Nigel </a:t>
            </a:r>
            <a:r>
              <a:rPr lang="en-US" dirty="0" err="1" smtClean="0"/>
              <a:t>Caplan</a:t>
            </a:r>
            <a:r>
              <a:rPr lang="en-US" dirty="0" smtClean="0"/>
              <a:t>, </a:t>
            </a:r>
            <a:r>
              <a:rPr lang="en-US" i="1" dirty="0" smtClean="0"/>
              <a:t>University of Delaware</a:t>
            </a:r>
          </a:p>
          <a:p>
            <a:pPr>
              <a:lnSpc>
                <a:spcPct val="120000"/>
              </a:lnSpc>
            </a:pPr>
            <a:r>
              <a:rPr lang="en-US" dirty="0"/>
              <a:t>Michelle Cox, </a:t>
            </a:r>
            <a:r>
              <a:rPr lang="en-US" i="1" dirty="0"/>
              <a:t>Cornell </a:t>
            </a:r>
            <a:r>
              <a:rPr lang="en-US" i="1" dirty="0" smtClean="0"/>
              <a:t>University</a:t>
            </a:r>
          </a:p>
          <a:p>
            <a:endParaRPr lang="en-US" dirty="0"/>
          </a:p>
          <a:p>
            <a:r>
              <a:rPr lang="en-US" dirty="0" smtClean="0"/>
              <a:t>Consortium on Graduate Communication Colloquium 2015</a:t>
            </a:r>
          </a:p>
          <a:p>
            <a:endParaRPr lang="en-US" dirty="0" smtClean="0"/>
          </a:p>
        </p:txBody>
      </p:sp>
    </p:spTree>
    <p:extLst>
      <p:ext uri="{BB962C8B-B14F-4D97-AF65-F5344CB8AC3E}">
        <p14:creationId xmlns:p14="http://schemas.microsoft.com/office/powerpoint/2010/main" val="3140497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We Need CGC!</a:t>
            </a:r>
            <a:endParaRPr lang="en-US" dirty="0"/>
          </a:p>
        </p:txBody>
      </p:sp>
      <p:sp>
        <p:nvSpPr>
          <p:cNvPr id="3" name="Content Placeholder 2"/>
          <p:cNvSpPr>
            <a:spLocks noGrp="1"/>
          </p:cNvSpPr>
          <p:nvPr>
            <p:ph idx="1"/>
          </p:nvPr>
        </p:nvSpPr>
        <p:spPr/>
        <p:txBody>
          <a:bodyPr>
            <a:normAutofit/>
          </a:bodyPr>
          <a:lstStyle/>
          <a:p>
            <a:pPr marL="118872" indent="0">
              <a:buNone/>
            </a:pPr>
            <a:r>
              <a:rPr lang="en-US" dirty="0" smtClean="0"/>
              <a:t>Increased # of (international) grad students:</a:t>
            </a:r>
          </a:p>
          <a:p>
            <a:pPr lvl="1"/>
            <a:r>
              <a:rPr lang="en-US" dirty="0" smtClean="0"/>
              <a:t>20% of grad students in the US are int’l (CGS, 2014)</a:t>
            </a:r>
          </a:p>
          <a:p>
            <a:pPr lvl="1"/>
            <a:r>
              <a:rPr lang="en-US" dirty="0" smtClean="0"/>
              <a:t>From 2012 to 2013, first-time int’l grad students rose by 11.5%, while domestic numbers fell by 2.1% (CGS)</a:t>
            </a:r>
          </a:p>
          <a:p>
            <a:pPr lvl="1"/>
            <a:r>
              <a:rPr lang="en-US" dirty="0" smtClean="0"/>
              <a:t>Canada has seen average growth in int’l postgrads of 6.8% annually since 2007 (British Council, 2014)</a:t>
            </a:r>
          </a:p>
          <a:p>
            <a:pPr lvl="1"/>
            <a:r>
              <a:rPr lang="en-US" dirty="0" smtClean="0"/>
              <a:t>&gt;20% of university students in Australia are international (ABS, 2011)</a:t>
            </a:r>
          </a:p>
          <a:p>
            <a:pPr lvl="1"/>
            <a:r>
              <a:rPr lang="en-US" dirty="0" smtClean="0"/>
              <a:t>Australian post-grad enrollment grew 5.9% in 2013</a:t>
            </a:r>
          </a:p>
        </p:txBody>
      </p:sp>
    </p:spTree>
    <p:extLst>
      <p:ext uri="{BB962C8B-B14F-4D97-AF65-F5344CB8AC3E}">
        <p14:creationId xmlns:p14="http://schemas.microsoft.com/office/powerpoint/2010/main" val="3087889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Master’s</a:t>
            </a:r>
            <a:endParaRPr lang="en-US" dirty="0"/>
          </a:p>
        </p:txBody>
      </p:sp>
      <p:sp>
        <p:nvSpPr>
          <p:cNvPr id="3" name="Content Placeholder 2"/>
          <p:cNvSpPr>
            <a:spLocks noGrp="1"/>
          </p:cNvSpPr>
          <p:nvPr>
            <p:ph idx="1"/>
          </p:nvPr>
        </p:nvSpPr>
        <p:spPr/>
        <p:txBody>
          <a:bodyPr/>
          <a:lstStyle/>
          <a:p>
            <a:pPr marL="118872" indent="0">
              <a:buNone/>
            </a:pPr>
            <a:r>
              <a:rPr lang="en-US" dirty="0"/>
              <a:t>Increased # of </a:t>
            </a:r>
            <a:r>
              <a:rPr lang="en-US" dirty="0" smtClean="0"/>
              <a:t>master’s </a:t>
            </a:r>
            <a:r>
              <a:rPr lang="en-US" dirty="0"/>
              <a:t>students </a:t>
            </a:r>
            <a:r>
              <a:rPr lang="en-US" dirty="0" smtClean="0"/>
              <a:t>:</a:t>
            </a:r>
            <a:endParaRPr lang="en-US" dirty="0"/>
          </a:p>
          <a:p>
            <a:pPr lvl="1"/>
            <a:r>
              <a:rPr lang="en-US" dirty="0" smtClean="0"/>
              <a:t>Over 75% of US grads are in master’s programs (CGS/ETS, 2010)</a:t>
            </a:r>
          </a:p>
          <a:p>
            <a:pPr lvl="1"/>
            <a:r>
              <a:rPr lang="en-US" dirty="0" smtClean="0"/>
              <a:t>In </a:t>
            </a:r>
            <a:r>
              <a:rPr lang="en-US" dirty="0"/>
              <a:t>2012/13, 53.3% of all int’l grad students in the US were at the </a:t>
            </a:r>
            <a:r>
              <a:rPr lang="en-US" dirty="0" smtClean="0"/>
              <a:t>master’s </a:t>
            </a:r>
            <a:r>
              <a:rPr lang="en-US" dirty="0"/>
              <a:t>level, representing an 8% increase since the previous year. (</a:t>
            </a:r>
            <a:r>
              <a:rPr lang="en-US" i="1" dirty="0"/>
              <a:t>Open Doors Data</a:t>
            </a:r>
            <a:r>
              <a:rPr lang="en-US" dirty="0"/>
              <a:t>, 2014</a:t>
            </a:r>
            <a:r>
              <a:rPr lang="en-US" dirty="0" smtClean="0"/>
              <a:t>)</a:t>
            </a:r>
          </a:p>
          <a:p>
            <a:pPr lvl="1"/>
            <a:r>
              <a:rPr lang="en-US" dirty="0" smtClean="0"/>
              <a:t>Broadly, growth in master’s programs in the US and elsewhere outstrips PhDs</a:t>
            </a:r>
            <a:endParaRPr lang="en-US" dirty="0"/>
          </a:p>
          <a:p>
            <a:endParaRPr lang="en-US" dirty="0"/>
          </a:p>
        </p:txBody>
      </p:sp>
    </p:spTree>
    <p:extLst>
      <p:ext uri="{BB962C8B-B14F-4D97-AF65-F5344CB8AC3E}">
        <p14:creationId xmlns:p14="http://schemas.microsoft.com/office/powerpoint/2010/main" val="4675628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ravelogue">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Travelogue">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4585</TotalTime>
  <Words>2450</Words>
  <Application>Microsoft Office PowerPoint</Application>
  <PresentationFormat>On-screen Show (4:3)</PresentationFormat>
  <Paragraphs>297</Paragraphs>
  <Slides>33</Slides>
  <Notes>25</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Concourse</vt:lpstr>
      <vt:lpstr>Travelogue</vt:lpstr>
      <vt:lpstr>Building Community March 25, 2015     University of Toronto</vt:lpstr>
      <vt:lpstr>CGC</vt:lpstr>
      <vt:lpstr>Thank you to our sponsors</vt:lpstr>
      <vt:lpstr>Colloquium Program</vt:lpstr>
      <vt:lpstr>WiFi</vt:lpstr>
      <vt:lpstr>Building Community</vt:lpstr>
      <vt:lpstr>The State of  Graduate Communication Support</vt:lpstr>
      <vt:lpstr>Why We Need CGC!</vt:lpstr>
      <vt:lpstr>More Master’s</vt:lpstr>
      <vt:lpstr>At home, too</vt:lpstr>
      <vt:lpstr>And it’s not going to stop</vt:lpstr>
      <vt:lpstr>So we wanted to know</vt:lpstr>
      <vt:lpstr>Survey</vt:lpstr>
      <vt:lpstr>Sample frame</vt:lpstr>
      <vt:lpstr>Results</vt:lpstr>
      <vt:lpstr>Support Services Offered</vt:lpstr>
      <vt:lpstr>Support Services Offered</vt:lpstr>
      <vt:lpstr>Support Services Offered: Courses</vt:lpstr>
      <vt:lpstr>Support Services:  US Universities</vt:lpstr>
      <vt:lpstr>Who is the support for? </vt:lpstr>
      <vt:lpstr>Graduate Services: L2?</vt:lpstr>
      <vt:lpstr>Campus Perceptions of the Support</vt:lpstr>
      <vt:lpstr>Fragmentation: Services</vt:lpstr>
      <vt:lpstr>Fragmentation: Campus Homes</vt:lpstr>
      <vt:lpstr>Fragmentation:  Professional Affiliation</vt:lpstr>
      <vt:lpstr>Take-Aways</vt:lpstr>
      <vt:lpstr>Roles of CGC</vt:lpstr>
      <vt:lpstr>Integrating Administration, Research, and Teaching in the Service of Program Development</vt:lpstr>
      <vt:lpstr>Roundtable Discussions (A)</vt:lpstr>
      <vt:lpstr>Roundtable Discussions (B)</vt:lpstr>
      <vt:lpstr>Rethinking our EAP Teaching: Some Emerging Challenges </vt:lpstr>
      <vt:lpstr>CGC Open Meeting</vt:lpstr>
      <vt:lpstr>Reception  and a final thank you</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State of  Graduate Communication Support</dc:title>
  <dc:creator>Nigel</dc:creator>
  <cp:lastModifiedBy>Nigel</cp:lastModifiedBy>
  <cp:revision>102</cp:revision>
  <dcterms:created xsi:type="dcterms:W3CDTF">2014-10-20T00:19:56Z</dcterms:created>
  <dcterms:modified xsi:type="dcterms:W3CDTF">2015-03-24T19:15:04Z</dcterms:modified>
</cp:coreProperties>
</file>