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rts/chart1.xml" ContentType="application/vnd.openxmlformats-officedocument.drawingml.chart+xml"/>
  <Override PartName="/ppt/notesSlides/notesSlide4.xml" ContentType="application/vnd.openxmlformats-officedocument.presentationml.notesSlide+xml"/>
  <Override PartName="/ppt/charts/chart2.xml" ContentType="application/vnd.openxmlformats-officedocument.drawingml.chart+xml"/>
  <Override PartName="/ppt/notesSlides/notesSlide5.xml" ContentType="application/vnd.openxmlformats-officedocument.presentationml.notesSlide+xml"/>
  <Override PartName="/ppt/charts/chart3.xml" ContentType="application/vnd.openxmlformats-officedocument.drawingml.chart+xml"/>
  <Override PartName="/ppt/notesSlides/notesSlide6.xml" ContentType="application/vnd.openxmlformats-officedocument.presentationml.notesSlide+xml"/>
  <Override PartName="/ppt/charts/chart4.xml" ContentType="application/vnd.openxmlformats-officedocument.drawingml.chart+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charts/chart5.xml" ContentType="application/vnd.openxmlformats-officedocument.drawingml.chart+xml"/>
  <Override PartName="/ppt/charts/chart6.xml" ContentType="application/vnd.openxmlformats-officedocument.drawingml.chart+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81" r:id="rId1"/>
  </p:sldMasterIdLst>
  <p:notesMasterIdLst>
    <p:notesMasterId r:id="rId23"/>
  </p:notesMasterIdLst>
  <p:sldIdLst>
    <p:sldId id="256" r:id="rId2"/>
    <p:sldId id="257" r:id="rId3"/>
    <p:sldId id="275" r:id="rId4"/>
    <p:sldId id="263" r:id="rId5"/>
    <p:sldId id="276" r:id="rId6"/>
    <p:sldId id="277" r:id="rId7"/>
    <p:sldId id="259" r:id="rId8"/>
    <p:sldId id="280" r:id="rId9"/>
    <p:sldId id="270" r:id="rId10"/>
    <p:sldId id="271" r:id="rId11"/>
    <p:sldId id="265" r:id="rId12"/>
    <p:sldId id="266" r:id="rId13"/>
    <p:sldId id="260" r:id="rId14"/>
    <p:sldId id="272" r:id="rId15"/>
    <p:sldId id="267" r:id="rId16"/>
    <p:sldId id="268" r:id="rId17"/>
    <p:sldId id="269" r:id="rId18"/>
    <p:sldId id="278" r:id="rId19"/>
    <p:sldId id="258" r:id="rId20"/>
    <p:sldId id="261" r:id="rId21"/>
    <p:sldId id="262"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88" autoAdjust="0"/>
    <p:restoredTop sz="87567" autoAdjust="0"/>
  </p:normalViewPr>
  <p:slideViewPr>
    <p:cSldViewPr>
      <p:cViewPr>
        <p:scale>
          <a:sx n="80" d="100"/>
          <a:sy n="80" d="100"/>
        </p:scale>
        <p:origin x="-1086" y="6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oleObject" Target="Macintosh%20HD:Users:mtc225:Documents:Consortium%20on%20Graduate%20Communication:survey%20Nov%206.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Macintosh%20HD:Users:mtc225:Documents:Consortium%20on%20Graduate%20Communication:survey%20Nov%206.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Macintosh%20HD:Users:mtc225:Documents:Consortium%20on%20Graduate%20Communication:survey%20Nov%206.xlsx"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Macintosh%20HD:Users:michellecox:Desktop:Data:Intl%20Grad%20Students%20(for%20Michelle,%20no%20identifying%20info).xlsx"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Macintosh%20HD:Users:michellecox:Desktop:Data:Intl%20Grad%20Students%20(for%20Michelle,%20no%20identifying%20info).xlsx" TargetMode="External"/></Relationships>
</file>

<file path=ppt/charts/_rels/chart6.xml.rels><?xml version="1.0" encoding="UTF-8" standalone="yes"?>
<Relationships xmlns="http://schemas.openxmlformats.org/package/2006/relationships"><Relationship Id="rId1" Type="http://schemas.openxmlformats.org/officeDocument/2006/relationships/oleObject" Target="file:///C:\Users\Nigel\Dropbox\Consortium\Departments.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title>
      <c:tx>
        <c:rich>
          <a:bodyPr/>
          <a:lstStyle/>
          <a:p>
            <a:pPr>
              <a:defRPr/>
            </a:pPr>
            <a:r>
              <a:rPr lang="en-US"/>
              <a:t>Support</a:t>
            </a:r>
            <a:r>
              <a:rPr lang="en-US" baseline="0"/>
              <a:t> offered by institutions</a:t>
            </a:r>
            <a:endParaRPr lang="en-US"/>
          </a:p>
        </c:rich>
      </c:tx>
      <c:layout/>
      <c:overlay val="0"/>
    </c:title>
    <c:autoTitleDeleted val="0"/>
    <c:view3D>
      <c:rotX val="30"/>
      <c:rotY val="0"/>
      <c:rAngAx val="0"/>
      <c:perspective val="30"/>
    </c:view3D>
    <c:floor>
      <c:thickness val="0"/>
    </c:floor>
    <c:sideWall>
      <c:thickness val="0"/>
    </c:sideWall>
    <c:backWall>
      <c:thickness val="0"/>
    </c:backWall>
    <c:plotArea>
      <c:layout/>
      <c:pie3DChart>
        <c:varyColors val="1"/>
        <c:ser>
          <c:idx val="0"/>
          <c:order val="0"/>
          <c:dLbls>
            <c:txPr>
              <a:bodyPr/>
              <a:lstStyle/>
              <a:p>
                <a:pPr>
                  <a:defRPr sz="1400" b="1"/>
                </a:pPr>
                <a:endParaRPr lang="en-US"/>
              </a:p>
            </c:txPr>
            <c:showLegendKey val="0"/>
            <c:showVal val="0"/>
            <c:showCatName val="1"/>
            <c:showSerName val="0"/>
            <c:showPercent val="1"/>
            <c:showBubbleSize val="0"/>
            <c:showLeaderLines val="1"/>
          </c:dLbls>
          <c:cat>
            <c:strRef>
              <c:f>Sheet1!$A$111:$A$113</c:f>
              <c:strCache>
                <c:ptCount val="3"/>
                <c:pt idx="0">
                  <c:v>writing support only</c:v>
                </c:pt>
                <c:pt idx="1">
                  <c:v>both writing and oral com support</c:v>
                </c:pt>
                <c:pt idx="2">
                  <c:v>no support</c:v>
                </c:pt>
              </c:strCache>
            </c:strRef>
          </c:cat>
          <c:val>
            <c:numRef>
              <c:f>Sheet1!$B$111:$B$113</c:f>
              <c:numCache>
                <c:formatCode>0%</c:formatCode>
                <c:ptCount val="3"/>
                <c:pt idx="0">
                  <c:v>0.32</c:v>
                </c:pt>
                <c:pt idx="1">
                  <c:v>0.63</c:v>
                </c:pt>
                <c:pt idx="2">
                  <c:v>0.05</c:v>
                </c:pt>
              </c:numCache>
            </c:numRef>
          </c:val>
        </c:ser>
        <c:dLbls>
          <c:showLegendKey val="0"/>
          <c:showVal val="0"/>
          <c:showCatName val="1"/>
          <c:showSerName val="0"/>
          <c:showPercent val="1"/>
          <c:showBubbleSize val="0"/>
          <c:showLeaderLines val="1"/>
        </c:dLbls>
      </c:pie3DChart>
    </c:plotArea>
    <c:plotVisOnly val="1"/>
    <c:dispBlanksAs val="gap"/>
    <c:showDLblsOverMax val="0"/>
  </c:chart>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barChart>
        <c:barDir val="col"/>
        <c:grouping val="clustered"/>
        <c:varyColors val="0"/>
        <c:ser>
          <c:idx val="0"/>
          <c:order val="0"/>
          <c:invertIfNegative val="0"/>
          <c:cat>
            <c:strRef>
              <c:f>Sheet1!$A$95:$A$100</c:f>
              <c:strCache>
                <c:ptCount val="6"/>
                <c:pt idx="0">
                  <c:v>tutoring</c:v>
                </c:pt>
                <c:pt idx="1">
                  <c:v>courses</c:v>
                </c:pt>
                <c:pt idx="2">
                  <c:v>workshops</c:v>
                </c:pt>
                <c:pt idx="3">
                  <c:v>bootcamp/retreat</c:v>
                </c:pt>
                <c:pt idx="4">
                  <c:v>conversation program</c:v>
                </c:pt>
                <c:pt idx="5">
                  <c:v>writing group</c:v>
                </c:pt>
              </c:strCache>
            </c:strRef>
          </c:cat>
          <c:val>
            <c:numRef>
              <c:f>Sheet1!$B$95:$B$100</c:f>
              <c:numCache>
                <c:formatCode>0%</c:formatCode>
                <c:ptCount val="6"/>
                <c:pt idx="0">
                  <c:v>0.82</c:v>
                </c:pt>
                <c:pt idx="1">
                  <c:v>0.74</c:v>
                </c:pt>
                <c:pt idx="2">
                  <c:v>0.68</c:v>
                </c:pt>
                <c:pt idx="3">
                  <c:v>0.34</c:v>
                </c:pt>
                <c:pt idx="4">
                  <c:v>0.31</c:v>
                </c:pt>
                <c:pt idx="5">
                  <c:v>0.28999999999999998</c:v>
                </c:pt>
              </c:numCache>
            </c:numRef>
          </c:val>
        </c:ser>
        <c:dLbls>
          <c:showLegendKey val="0"/>
          <c:showVal val="0"/>
          <c:showCatName val="0"/>
          <c:showSerName val="0"/>
          <c:showPercent val="0"/>
          <c:showBubbleSize val="0"/>
        </c:dLbls>
        <c:gapWidth val="150"/>
        <c:axId val="37898880"/>
        <c:axId val="37929344"/>
      </c:barChart>
      <c:catAx>
        <c:axId val="37898880"/>
        <c:scaling>
          <c:orientation val="minMax"/>
        </c:scaling>
        <c:delete val="0"/>
        <c:axPos val="b"/>
        <c:majorTickMark val="out"/>
        <c:minorTickMark val="none"/>
        <c:tickLblPos val="nextTo"/>
        <c:txPr>
          <a:bodyPr/>
          <a:lstStyle/>
          <a:p>
            <a:pPr>
              <a:defRPr sz="1400"/>
            </a:pPr>
            <a:endParaRPr lang="en-US"/>
          </a:p>
        </c:txPr>
        <c:crossAx val="37929344"/>
        <c:crosses val="autoZero"/>
        <c:auto val="1"/>
        <c:lblAlgn val="ctr"/>
        <c:lblOffset val="100"/>
        <c:noMultiLvlLbl val="0"/>
      </c:catAx>
      <c:valAx>
        <c:axId val="37929344"/>
        <c:scaling>
          <c:orientation val="minMax"/>
        </c:scaling>
        <c:delete val="0"/>
        <c:axPos val="l"/>
        <c:majorGridlines/>
        <c:title>
          <c:tx>
            <c:rich>
              <a:bodyPr rot="-5400000" vert="horz"/>
              <a:lstStyle/>
              <a:p>
                <a:pPr>
                  <a:defRPr/>
                </a:pPr>
                <a:r>
                  <a:rPr lang="en-US"/>
                  <a:t>Percentage</a:t>
                </a:r>
                <a:r>
                  <a:rPr lang="en-US" baseline="0"/>
                  <a:t> of institutions who responded</a:t>
                </a:r>
                <a:endParaRPr lang="en-US"/>
              </a:p>
            </c:rich>
          </c:tx>
          <c:layout/>
          <c:overlay val="0"/>
        </c:title>
        <c:numFmt formatCode="0%" sourceLinked="1"/>
        <c:majorTickMark val="out"/>
        <c:minorTickMark val="none"/>
        <c:tickLblPos val="nextTo"/>
        <c:txPr>
          <a:bodyPr/>
          <a:lstStyle/>
          <a:p>
            <a:pPr>
              <a:defRPr sz="1400"/>
            </a:pPr>
            <a:endParaRPr lang="en-US"/>
          </a:p>
        </c:txPr>
        <c:crossAx val="37898880"/>
        <c:crosses val="autoZero"/>
        <c:crossBetween val="between"/>
      </c:valAx>
    </c:plotArea>
    <c:plotVisOnly val="1"/>
    <c:dispBlanksAs val="gap"/>
    <c:showDLblsOverMax val="0"/>
  </c:chart>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barChart>
        <c:barDir val="col"/>
        <c:grouping val="clustered"/>
        <c:varyColors val="0"/>
        <c:ser>
          <c:idx val="0"/>
          <c:order val="0"/>
          <c:tx>
            <c:strRef>
              <c:f>Sheet1!$B$58</c:f>
              <c:strCache>
                <c:ptCount val="1"/>
                <c:pt idx="0">
                  <c:v>credited</c:v>
                </c:pt>
              </c:strCache>
            </c:strRef>
          </c:tx>
          <c:invertIfNegative val="0"/>
          <c:cat>
            <c:strRef>
              <c:f>Sheet1!$A$59:$A$61</c:f>
              <c:strCache>
                <c:ptCount val="3"/>
                <c:pt idx="0">
                  <c:v>Writing Course</c:v>
                </c:pt>
                <c:pt idx="1">
                  <c:v>Oral comm. course</c:v>
                </c:pt>
                <c:pt idx="2">
                  <c:v>Pre-matriculation courses</c:v>
                </c:pt>
              </c:strCache>
            </c:strRef>
          </c:cat>
          <c:val>
            <c:numRef>
              <c:f>Sheet1!$B$59:$B$61</c:f>
              <c:numCache>
                <c:formatCode>0%</c:formatCode>
                <c:ptCount val="3"/>
                <c:pt idx="0">
                  <c:v>0.54</c:v>
                </c:pt>
                <c:pt idx="1">
                  <c:v>0.26</c:v>
                </c:pt>
              </c:numCache>
            </c:numRef>
          </c:val>
        </c:ser>
        <c:ser>
          <c:idx val="1"/>
          <c:order val="1"/>
          <c:tx>
            <c:strRef>
              <c:f>Sheet1!$C$58</c:f>
              <c:strCache>
                <c:ptCount val="1"/>
                <c:pt idx="0">
                  <c:v>non-credit</c:v>
                </c:pt>
              </c:strCache>
            </c:strRef>
          </c:tx>
          <c:invertIfNegative val="0"/>
          <c:cat>
            <c:strRef>
              <c:f>Sheet1!$A$59:$A$61</c:f>
              <c:strCache>
                <c:ptCount val="3"/>
                <c:pt idx="0">
                  <c:v>Writing Course</c:v>
                </c:pt>
                <c:pt idx="1">
                  <c:v>Oral comm. course</c:v>
                </c:pt>
                <c:pt idx="2">
                  <c:v>Pre-matriculation courses</c:v>
                </c:pt>
              </c:strCache>
            </c:strRef>
          </c:cat>
          <c:val>
            <c:numRef>
              <c:f>Sheet1!$C$59:$C$61</c:f>
              <c:numCache>
                <c:formatCode>0%</c:formatCode>
                <c:ptCount val="3"/>
                <c:pt idx="0">
                  <c:v>0.43</c:v>
                </c:pt>
                <c:pt idx="1">
                  <c:v>0.32</c:v>
                </c:pt>
                <c:pt idx="2">
                  <c:v>0.21</c:v>
                </c:pt>
              </c:numCache>
            </c:numRef>
          </c:val>
        </c:ser>
        <c:dLbls>
          <c:showLegendKey val="0"/>
          <c:showVal val="0"/>
          <c:showCatName val="0"/>
          <c:showSerName val="0"/>
          <c:showPercent val="0"/>
          <c:showBubbleSize val="0"/>
        </c:dLbls>
        <c:gapWidth val="150"/>
        <c:axId val="36339072"/>
        <c:axId val="36344960"/>
      </c:barChart>
      <c:catAx>
        <c:axId val="36339072"/>
        <c:scaling>
          <c:orientation val="minMax"/>
        </c:scaling>
        <c:delete val="0"/>
        <c:axPos val="b"/>
        <c:majorTickMark val="out"/>
        <c:minorTickMark val="none"/>
        <c:tickLblPos val="nextTo"/>
        <c:txPr>
          <a:bodyPr/>
          <a:lstStyle/>
          <a:p>
            <a:pPr>
              <a:defRPr sz="1600"/>
            </a:pPr>
            <a:endParaRPr lang="en-US"/>
          </a:p>
        </c:txPr>
        <c:crossAx val="36344960"/>
        <c:crosses val="autoZero"/>
        <c:auto val="1"/>
        <c:lblAlgn val="ctr"/>
        <c:lblOffset val="100"/>
        <c:noMultiLvlLbl val="0"/>
      </c:catAx>
      <c:valAx>
        <c:axId val="36344960"/>
        <c:scaling>
          <c:orientation val="minMax"/>
        </c:scaling>
        <c:delete val="0"/>
        <c:axPos val="l"/>
        <c:majorGridlines/>
        <c:title>
          <c:tx>
            <c:rich>
              <a:bodyPr rot="-5400000" vert="horz"/>
              <a:lstStyle/>
              <a:p>
                <a:pPr>
                  <a:defRPr sz="1200"/>
                </a:pPr>
                <a:r>
                  <a:rPr lang="en-US" sz="1200"/>
                  <a:t>Percentage of institutions who</a:t>
                </a:r>
                <a:r>
                  <a:rPr lang="en-US" sz="1200" baseline="0"/>
                  <a:t> responded</a:t>
                </a:r>
                <a:endParaRPr lang="en-US" sz="1200"/>
              </a:p>
            </c:rich>
          </c:tx>
          <c:layout>
            <c:manualLayout>
              <c:xMode val="edge"/>
              <c:yMode val="edge"/>
              <c:x val="1.1437908496731999E-2"/>
              <c:y val="0.167255438409182"/>
            </c:manualLayout>
          </c:layout>
          <c:overlay val="0"/>
        </c:title>
        <c:numFmt formatCode="0%" sourceLinked="1"/>
        <c:majorTickMark val="out"/>
        <c:minorTickMark val="none"/>
        <c:tickLblPos val="nextTo"/>
        <c:txPr>
          <a:bodyPr/>
          <a:lstStyle/>
          <a:p>
            <a:pPr>
              <a:defRPr sz="1400"/>
            </a:pPr>
            <a:endParaRPr lang="en-US"/>
          </a:p>
        </c:txPr>
        <c:crossAx val="36339072"/>
        <c:crosses val="autoZero"/>
        <c:crossBetween val="between"/>
      </c:valAx>
    </c:plotArea>
    <c:legend>
      <c:legendPos val="r"/>
      <c:layout/>
      <c:overlay val="0"/>
      <c:txPr>
        <a:bodyPr/>
        <a:lstStyle/>
        <a:p>
          <a:pPr>
            <a:defRPr sz="1400"/>
          </a:pPr>
          <a:endParaRPr lang="en-US"/>
        </a:p>
      </c:txPr>
    </c:legend>
    <c:plotVisOnly val="1"/>
    <c:dispBlanksAs val="gap"/>
    <c:showDLblsOverMax val="0"/>
  </c:chart>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pieChart>
        <c:varyColors val="1"/>
        <c:ser>
          <c:idx val="0"/>
          <c:order val="0"/>
          <c:dLbls>
            <c:txPr>
              <a:bodyPr/>
              <a:lstStyle/>
              <a:p>
                <a:pPr>
                  <a:defRPr sz="1200"/>
                </a:pPr>
                <a:endParaRPr lang="en-US"/>
              </a:p>
            </c:txPr>
            <c:showLegendKey val="0"/>
            <c:showVal val="1"/>
            <c:showCatName val="1"/>
            <c:showSerName val="0"/>
            <c:showPercent val="0"/>
            <c:showBubbleSize val="0"/>
            <c:showLeaderLines val="1"/>
          </c:dLbls>
          <c:cat>
            <c:strRef>
              <c:f>Sheet1!$A$99:$A$103</c:f>
              <c:strCache>
                <c:ptCount val="5"/>
                <c:pt idx="0">
                  <c:v>They are only for ESL/international students</c:v>
                </c:pt>
                <c:pt idx="1">
                  <c:v>They are open to all, but targeted mainly at ESL students</c:v>
                </c:pt>
                <c:pt idx="2">
                  <c:v>They are designed for NES, but open to ESL students</c:v>
                </c:pt>
                <c:pt idx="3">
                  <c:v>They are designed for all and available to all</c:v>
                </c:pt>
                <c:pt idx="4">
                  <c:v>Some are open to all; others are only for ESL/international students</c:v>
                </c:pt>
              </c:strCache>
            </c:strRef>
          </c:cat>
          <c:val>
            <c:numRef>
              <c:f>Sheet1!$B$99:$B$103</c:f>
              <c:numCache>
                <c:formatCode>0%</c:formatCode>
                <c:ptCount val="5"/>
                <c:pt idx="0">
                  <c:v>0.12</c:v>
                </c:pt>
                <c:pt idx="1">
                  <c:v>0.1</c:v>
                </c:pt>
                <c:pt idx="2">
                  <c:v>0.06</c:v>
                </c:pt>
                <c:pt idx="3">
                  <c:v>0.37</c:v>
                </c:pt>
                <c:pt idx="4">
                  <c:v>0.35</c:v>
                </c:pt>
              </c:numCache>
            </c:numRef>
          </c:val>
        </c:ser>
        <c:dLbls>
          <c:showLegendKey val="0"/>
          <c:showVal val="1"/>
          <c:showCatName val="1"/>
          <c:showSerName val="0"/>
          <c:showPercent val="0"/>
          <c:showBubbleSize val="0"/>
          <c:showLeaderLines val="1"/>
        </c:dLbls>
        <c:firstSliceAng val="0"/>
      </c:pieChart>
    </c:plotArea>
    <c:plotVisOnly val="1"/>
    <c:dispBlanksAs val="gap"/>
    <c:showDLblsOverMax val="0"/>
  </c:chart>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1"/>
    <c:plotArea>
      <c:layout/>
      <c:pieChart>
        <c:varyColors val="1"/>
        <c:dLbls>
          <c:showLegendKey val="0"/>
          <c:showVal val="1"/>
          <c:showCatName val="1"/>
          <c:showSerName val="0"/>
          <c:showPercent val="0"/>
          <c:showBubbleSize val="0"/>
          <c:showLeaderLines val="1"/>
        </c:dLbls>
        <c:firstSliceAng val="0"/>
      </c:pieChart>
    </c:plotArea>
    <c:plotVisOnly val="1"/>
    <c:dispBlanksAs val="gap"/>
    <c:showDLblsOverMax val="0"/>
  </c:chart>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30"/>
      <c:rotY val="0"/>
      <c:rAngAx val="0"/>
      <c:perspective val="30"/>
    </c:view3D>
    <c:floor>
      <c:thickness val="0"/>
    </c:floor>
    <c:sideWall>
      <c:thickness val="0"/>
    </c:sideWall>
    <c:backWall>
      <c:thickness val="0"/>
    </c:backWall>
    <c:plotArea>
      <c:layout/>
      <c:pie3DChart>
        <c:varyColors val="1"/>
        <c:ser>
          <c:idx val="0"/>
          <c:order val="0"/>
          <c:dLbls>
            <c:txPr>
              <a:bodyPr/>
              <a:lstStyle/>
              <a:p>
                <a:pPr>
                  <a:defRPr sz="1400" b="1"/>
                </a:pPr>
                <a:endParaRPr lang="en-US"/>
              </a:p>
            </c:txPr>
            <c:showLegendKey val="0"/>
            <c:showVal val="1"/>
            <c:showCatName val="1"/>
            <c:showSerName val="0"/>
            <c:showPercent val="0"/>
            <c:showBubbleSize val="0"/>
            <c:showLeaderLines val="1"/>
          </c:dLbls>
          <c:cat>
            <c:strRef>
              <c:f>Sheet1!$A$15:$A$20</c:f>
              <c:strCache>
                <c:ptCount val="6"/>
                <c:pt idx="0">
                  <c:v>Writing Center</c:v>
                </c:pt>
                <c:pt idx="1">
                  <c:v>English Department</c:v>
                </c:pt>
                <c:pt idx="2">
                  <c:v>Graduate School</c:v>
                </c:pt>
                <c:pt idx="3">
                  <c:v>IEP</c:v>
                </c:pt>
                <c:pt idx="4">
                  <c:v>Other support</c:v>
                </c:pt>
                <c:pt idx="5">
                  <c:v>Other department</c:v>
                </c:pt>
              </c:strCache>
            </c:strRef>
          </c:cat>
          <c:val>
            <c:numRef>
              <c:f>Sheet1!$B$15:$B$20</c:f>
              <c:numCache>
                <c:formatCode>0%</c:formatCode>
                <c:ptCount val="6"/>
                <c:pt idx="0">
                  <c:v>0.21</c:v>
                </c:pt>
                <c:pt idx="1">
                  <c:v>0.21</c:v>
                </c:pt>
                <c:pt idx="2">
                  <c:v>0.141463414634146</c:v>
                </c:pt>
                <c:pt idx="3">
                  <c:v>0.10243902439024399</c:v>
                </c:pt>
                <c:pt idx="4">
                  <c:v>0.11219512195122</c:v>
                </c:pt>
                <c:pt idx="5">
                  <c:v>0.219512195121951</c:v>
                </c:pt>
              </c:numCache>
            </c:numRef>
          </c:val>
        </c:ser>
        <c:dLbls>
          <c:showLegendKey val="0"/>
          <c:showVal val="1"/>
          <c:showCatName val="1"/>
          <c:showSerName val="0"/>
          <c:showPercent val="0"/>
          <c:showBubbleSize val="0"/>
          <c:showLeaderLines val="1"/>
        </c:dLbls>
      </c:pie3DChart>
    </c:plotArea>
    <c:plotVisOnly val="1"/>
    <c:dispBlanksAs val="gap"/>
    <c:showDLblsOverMax val="0"/>
  </c:chart>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5BD3DE1-3EAC-4631-BCFB-7841725C6964}" type="datetimeFigureOut">
              <a:rPr lang="en-US" smtClean="0"/>
              <a:t>11/14/2014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1360EC5-65BF-45F9-A94E-A7D52B1672C5}" type="slidenum">
              <a:rPr lang="en-US" smtClean="0"/>
              <a:t>‹#›</a:t>
            </a:fld>
            <a:endParaRPr lang="en-US"/>
          </a:p>
        </p:txBody>
      </p:sp>
    </p:spTree>
    <p:extLst>
      <p:ext uri="{BB962C8B-B14F-4D97-AF65-F5344CB8AC3E}">
        <p14:creationId xmlns:p14="http://schemas.microsoft.com/office/powerpoint/2010/main" val="60489542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Will present graphically</a:t>
            </a:r>
            <a:endParaRPr lang="en-US" dirty="0"/>
          </a:p>
        </p:txBody>
      </p:sp>
      <p:sp>
        <p:nvSpPr>
          <p:cNvPr id="4" name="Slide Number Placeholder 3"/>
          <p:cNvSpPr>
            <a:spLocks noGrp="1"/>
          </p:cNvSpPr>
          <p:nvPr>
            <p:ph type="sldNum" sz="quarter" idx="10"/>
          </p:nvPr>
        </p:nvSpPr>
        <p:spPr/>
        <p:txBody>
          <a:bodyPr/>
          <a:lstStyle/>
          <a:p>
            <a:fld id="{81360EC5-65BF-45F9-A94E-A7D52B1672C5}" type="slidenum">
              <a:rPr lang="en-US" smtClean="0"/>
              <a:t>4</a:t>
            </a:fld>
            <a:endParaRPr lang="en-US"/>
          </a:p>
        </p:txBody>
      </p:sp>
    </p:spTree>
    <p:extLst>
      <p:ext uri="{BB962C8B-B14F-4D97-AF65-F5344CB8AC3E}">
        <p14:creationId xmlns:p14="http://schemas.microsoft.com/office/powerpoint/2010/main" val="412661396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rtl="0"/>
            <a:r>
              <a:rPr lang="en-US" sz="1200" b="0" i="0" u="none" strike="noStrike" kern="1200" dirty="0" smtClean="0">
                <a:solidFill>
                  <a:schemeClr val="tx1"/>
                </a:solidFill>
                <a:effectLst/>
                <a:latin typeface="+mn-lt"/>
                <a:ea typeface="+mn-ea"/>
                <a:cs typeface="+mn-cs"/>
              </a:rPr>
              <a:t>Clearly shows a huge range on employment conditions; few people have senior positions; lots of fixed-contract positions.</a:t>
            </a:r>
            <a:endParaRPr lang="en-US" dirty="0" smtClean="0">
              <a:effectLst/>
            </a:endParaRPr>
          </a:p>
          <a:p>
            <a:pPr rtl="0"/>
            <a:r>
              <a:rPr lang="en-US" sz="1200" b="0" i="0" u="none" strike="noStrike" kern="1200" dirty="0" smtClean="0">
                <a:solidFill>
                  <a:schemeClr val="tx1"/>
                </a:solidFill>
                <a:effectLst/>
                <a:latin typeface="+mn-lt"/>
                <a:ea typeface="+mn-ea"/>
                <a:cs typeface="+mn-cs"/>
              </a:rPr>
              <a:t>Says something about our membership, but not about the programs. Then discuss next steps to find out more, like contact program directors themselves. And why important to follow up – stability of support depends on stability of positions. Didn’t ask questions about preparation of people to offer support</a:t>
            </a:r>
            <a:endParaRPr lang="en-US" dirty="0" smtClean="0">
              <a:effectLst/>
            </a:endParaRPr>
          </a:p>
          <a:p>
            <a:endParaRPr lang="en-US" dirty="0"/>
          </a:p>
        </p:txBody>
      </p:sp>
      <p:sp>
        <p:nvSpPr>
          <p:cNvPr id="4" name="Slide Number Placeholder 3"/>
          <p:cNvSpPr>
            <a:spLocks noGrp="1"/>
          </p:cNvSpPr>
          <p:nvPr>
            <p:ph type="sldNum" sz="quarter" idx="10"/>
          </p:nvPr>
        </p:nvSpPr>
        <p:spPr/>
        <p:txBody>
          <a:bodyPr/>
          <a:lstStyle/>
          <a:p>
            <a:fld id="{81360EC5-65BF-45F9-A94E-A7D52B1672C5}" type="slidenum">
              <a:rPr lang="en-US" smtClean="0"/>
              <a:t>15</a:t>
            </a:fld>
            <a:endParaRPr lang="en-US"/>
          </a:p>
        </p:txBody>
      </p:sp>
    </p:spTree>
    <p:extLst>
      <p:ext uri="{BB962C8B-B14F-4D97-AF65-F5344CB8AC3E}">
        <p14:creationId xmlns:p14="http://schemas.microsoft.com/office/powerpoint/2010/main" val="34512011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47% TESOL</a:t>
            </a:r>
          </a:p>
          <a:p>
            <a:r>
              <a:rPr lang="en-US" dirty="0" smtClean="0"/>
              <a:t>34% CCCC</a:t>
            </a:r>
          </a:p>
          <a:p>
            <a:r>
              <a:rPr lang="en-US" dirty="0" smtClean="0"/>
              <a:t>33% IWCA</a:t>
            </a:r>
          </a:p>
          <a:p>
            <a:r>
              <a:rPr lang="en-US" dirty="0" smtClean="0"/>
              <a:t>25% SSWL </a:t>
            </a:r>
          </a:p>
          <a:p>
            <a:endParaRPr lang="en-US" dirty="0" smtClean="0"/>
          </a:p>
          <a:p>
            <a:r>
              <a:rPr lang="en-US" dirty="0" smtClean="0"/>
              <a:t>The</a:t>
            </a:r>
            <a:r>
              <a:rPr lang="en-US" baseline="0" dirty="0" smtClean="0"/>
              <a:t> point here being that we probably are about 50% ESL vs All grad, which is a good balance. CCCC did not accept our workshop – not a criticism of the conference, but the point is that we are spread about. And not all conferences are as generous as SSLW in giving us time and space to meet!</a:t>
            </a:r>
            <a:endParaRPr lang="en-US" dirty="0" smtClean="0"/>
          </a:p>
          <a:p>
            <a:endParaRPr lang="en-US" dirty="0"/>
          </a:p>
        </p:txBody>
      </p:sp>
      <p:sp>
        <p:nvSpPr>
          <p:cNvPr id="4" name="Slide Number Placeholder 3"/>
          <p:cNvSpPr>
            <a:spLocks noGrp="1"/>
          </p:cNvSpPr>
          <p:nvPr>
            <p:ph type="sldNum" sz="quarter" idx="10"/>
          </p:nvPr>
        </p:nvSpPr>
        <p:spPr/>
        <p:txBody>
          <a:bodyPr/>
          <a:lstStyle/>
          <a:p>
            <a:fld id="{81360EC5-65BF-45F9-A94E-A7D52B1672C5}" type="slidenum">
              <a:rPr lang="en-US" smtClean="0"/>
              <a:t>16</a:t>
            </a:fld>
            <a:endParaRPr lang="en-US"/>
          </a:p>
        </p:txBody>
      </p:sp>
    </p:spTree>
    <p:extLst>
      <p:ext uri="{BB962C8B-B14F-4D97-AF65-F5344CB8AC3E}">
        <p14:creationId xmlns:p14="http://schemas.microsoft.com/office/powerpoint/2010/main" val="17793181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Run through briefly.</a:t>
            </a:r>
            <a:endParaRPr lang="en-US" dirty="0"/>
          </a:p>
        </p:txBody>
      </p:sp>
      <p:sp>
        <p:nvSpPr>
          <p:cNvPr id="4" name="Slide Number Placeholder 3"/>
          <p:cNvSpPr>
            <a:spLocks noGrp="1"/>
          </p:cNvSpPr>
          <p:nvPr>
            <p:ph type="sldNum" sz="quarter" idx="10"/>
          </p:nvPr>
        </p:nvSpPr>
        <p:spPr/>
        <p:txBody>
          <a:bodyPr/>
          <a:lstStyle/>
          <a:p>
            <a:fld id="{81360EC5-65BF-45F9-A94E-A7D52B1672C5}" type="slidenum">
              <a:rPr lang="en-US" smtClean="0"/>
              <a:t>17</a:t>
            </a:fld>
            <a:endParaRPr lang="en-US"/>
          </a:p>
        </p:txBody>
      </p:sp>
    </p:spTree>
    <p:extLst>
      <p:ext uri="{BB962C8B-B14F-4D97-AF65-F5344CB8AC3E}">
        <p14:creationId xmlns:p14="http://schemas.microsoft.com/office/powerpoint/2010/main" val="156662231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And segue</a:t>
            </a:r>
            <a:r>
              <a:rPr lang="en-US" baseline="0" dirty="0" smtClean="0"/>
              <a:t> to ..!</a:t>
            </a:r>
            <a:endParaRPr lang="en-US" dirty="0"/>
          </a:p>
        </p:txBody>
      </p:sp>
      <p:sp>
        <p:nvSpPr>
          <p:cNvPr id="4" name="Slide Number Placeholder 3"/>
          <p:cNvSpPr>
            <a:spLocks noGrp="1"/>
          </p:cNvSpPr>
          <p:nvPr>
            <p:ph type="sldNum" sz="quarter" idx="10"/>
          </p:nvPr>
        </p:nvSpPr>
        <p:spPr/>
        <p:txBody>
          <a:bodyPr/>
          <a:lstStyle/>
          <a:p>
            <a:fld id="{81360EC5-65BF-45F9-A94E-A7D52B1672C5}" type="slidenum">
              <a:rPr lang="en-US" smtClean="0"/>
              <a:t>18</a:t>
            </a:fld>
            <a:endParaRPr lang="en-US"/>
          </a:p>
        </p:txBody>
      </p:sp>
    </p:spTree>
    <p:extLst>
      <p:ext uri="{BB962C8B-B14F-4D97-AF65-F5344CB8AC3E}">
        <p14:creationId xmlns:p14="http://schemas.microsoft.com/office/powerpoint/2010/main" val="375418860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Will present graphically</a:t>
            </a:r>
            <a:endParaRPr lang="en-US" dirty="0"/>
          </a:p>
        </p:txBody>
      </p:sp>
      <p:sp>
        <p:nvSpPr>
          <p:cNvPr id="4" name="Slide Number Placeholder 3"/>
          <p:cNvSpPr>
            <a:spLocks noGrp="1"/>
          </p:cNvSpPr>
          <p:nvPr>
            <p:ph type="sldNum" sz="quarter" idx="10"/>
          </p:nvPr>
        </p:nvSpPr>
        <p:spPr/>
        <p:txBody>
          <a:bodyPr/>
          <a:lstStyle/>
          <a:p>
            <a:fld id="{81360EC5-65BF-45F9-A94E-A7D52B1672C5}" type="slidenum">
              <a:rPr lang="en-US" smtClean="0"/>
              <a:t>5</a:t>
            </a:fld>
            <a:endParaRPr lang="en-US"/>
          </a:p>
        </p:txBody>
      </p:sp>
    </p:spTree>
    <p:extLst>
      <p:ext uri="{BB962C8B-B14F-4D97-AF65-F5344CB8AC3E}">
        <p14:creationId xmlns:p14="http://schemas.microsoft.com/office/powerpoint/2010/main" val="41266139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We</a:t>
            </a:r>
            <a:r>
              <a:rPr lang="en-US" baseline="0" dirty="0" smtClean="0"/>
              <a:t> offered a list of 13 services; several others were written in</a:t>
            </a:r>
          </a:p>
          <a:p>
            <a:r>
              <a:rPr lang="en-US" baseline="0" dirty="0" smtClean="0"/>
              <a:t>One caveat to these results is that the data come from respondents who were not always fully aware of the range of services available on their campus. In fact, when we had multiple responses from a single university, they rarely agreed, so we collated all the services reported for each institution. </a:t>
            </a:r>
            <a:endParaRPr lang="en-US" dirty="0"/>
          </a:p>
        </p:txBody>
      </p:sp>
      <p:sp>
        <p:nvSpPr>
          <p:cNvPr id="4" name="Slide Number Placeholder 3"/>
          <p:cNvSpPr>
            <a:spLocks noGrp="1"/>
          </p:cNvSpPr>
          <p:nvPr>
            <p:ph type="sldNum" sz="quarter" idx="10"/>
          </p:nvPr>
        </p:nvSpPr>
        <p:spPr/>
        <p:txBody>
          <a:bodyPr/>
          <a:lstStyle/>
          <a:p>
            <a:fld id="{81360EC5-65BF-45F9-A94E-A7D52B1672C5}" type="slidenum">
              <a:rPr lang="en-US" smtClean="0"/>
              <a:t>7</a:t>
            </a:fld>
            <a:endParaRPr lang="en-US"/>
          </a:p>
        </p:txBody>
      </p:sp>
    </p:spTree>
    <p:extLst>
      <p:ext uri="{BB962C8B-B14F-4D97-AF65-F5344CB8AC3E}">
        <p14:creationId xmlns:p14="http://schemas.microsoft.com/office/powerpoint/2010/main" val="139701752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For tutoring, about 75% of the support is through a writing center, and a quarter is outside of a writing center.</a:t>
            </a:r>
          </a:p>
        </p:txBody>
      </p:sp>
      <p:sp>
        <p:nvSpPr>
          <p:cNvPr id="4" name="Slide Number Placeholder 3"/>
          <p:cNvSpPr>
            <a:spLocks noGrp="1"/>
          </p:cNvSpPr>
          <p:nvPr>
            <p:ph type="sldNum" sz="quarter" idx="10"/>
          </p:nvPr>
        </p:nvSpPr>
        <p:spPr/>
        <p:txBody>
          <a:bodyPr/>
          <a:lstStyle/>
          <a:p>
            <a:fld id="{81360EC5-65BF-45F9-A94E-A7D52B1672C5}" type="slidenum">
              <a:rPr lang="en-US" smtClean="0"/>
              <a:t>8</a:t>
            </a:fld>
            <a:endParaRPr lang="en-US"/>
          </a:p>
        </p:txBody>
      </p:sp>
    </p:spTree>
    <p:extLst>
      <p:ext uri="{BB962C8B-B14F-4D97-AF65-F5344CB8AC3E}">
        <p14:creationId xmlns:p14="http://schemas.microsoft.com/office/powerpoint/2010/main" val="190973709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Again, these</a:t>
            </a:r>
            <a:r>
              <a:rPr lang="en-US" baseline="0" dirty="0" smtClean="0"/>
              <a:t> are close enough to the data in the chapter</a:t>
            </a:r>
          </a:p>
          <a:p>
            <a:r>
              <a:rPr lang="en-US" baseline="0" dirty="0" smtClean="0"/>
              <a:t>Note to explain that “writing course” could mean anything from a single class to a comprehensive slate of courses</a:t>
            </a:r>
            <a:endParaRPr lang="en-US" dirty="0"/>
          </a:p>
        </p:txBody>
      </p:sp>
      <p:sp>
        <p:nvSpPr>
          <p:cNvPr id="4" name="Slide Number Placeholder 3"/>
          <p:cNvSpPr>
            <a:spLocks noGrp="1"/>
          </p:cNvSpPr>
          <p:nvPr>
            <p:ph type="sldNum" sz="quarter" idx="10"/>
          </p:nvPr>
        </p:nvSpPr>
        <p:spPr/>
        <p:txBody>
          <a:bodyPr/>
          <a:lstStyle/>
          <a:p>
            <a:fld id="{81360EC5-65BF-45F9-A94E-A7D52B1672C5}" type="slidenum">
              <a:rPr lang="en-US" smtClean="0"/>
              <a:t>9</a:t>
            </a:fld>
            <a:endParaRPr lang="en-US"/>
          </a:p>
        </p:txBody>
      </p:sp>
    </p:spTree>
    <p:extLst>
      <p:ext uri="{BB962C8B-B14F-4D97-AF65-F5344CB8AC3E}">
        <p14:creationId xmlns:p14="http://schemas.microsoft.com/office/powerpoint/2010/main" val="16106380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 moved this up – not much</a:t>
            </a:r>
            <a:r>
              <a:rPr lang="en-US" baseline="0" dirty="0" smtClean="0"/>
              <a:t> we can really say about this one, I don’t think. This is % of respondents or universities? % of universities.</a:t>
            </a:r>
            <a:endParaRPr lang="en-US" dirty="0"/>
          </a:p>
        </p:txBody>
      </p:sp>
      <p:sp>
        <p:nvSpPr>
          <p:cNvPr id="4" name="Slide Number Placeholder 3"/>
          <p:cNvSpPr>
            <a:spLocks noGrp="1"/>
          </p:cNvSpPr>
          <p:nvPr>
            <p:ph type="sldNum" sz="quarter" idx="10"/>
          </p:nvPr>
        </p:nvSpPr>
        <p:spPr/>
        <p:txBody>
          <a:bodyPr/>
          <a:lstStyle/>
          <a:p>
            <a:fld id="{81360EC5-65BF-45F9-A94E-A7D52B1672C5}" type="slidenum">
              <a:rPr lang="en-US" smtClean="0"/>
              <a:t>10</a:t>
            </a:fld>
            <a:endParaRPr lang="en-US"/>
          </a:p>
        </p:txBody>
      </p:sp>
    </p:spTree>
    <p:extLst>
      <p:ext uri="{BB962C8B-B14F-4D97-AF65-F5344CB8AC3E}">
        <p14:creationId xmlns:p14="http://schemas.microsoft.com/office/powerpoint/2010/main" val="364373707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1360EC5-65BF-45F9-A94E-A7D52B1672C5}" type="slidenum">
              <a:rPr lang="en-US" smtClean="0"/>
              <a:t>11</a:t>
            </a:fld>
            <a:endParaRPr lang="en-US"/>
          </a:p>
        </p:txBody>
      </p:sp>
    </p:spTree>
    <p:extLst>
      <p:ext uri="{BB962C8B-B14F-4D97-AF65-F5344CB8AC3E}">
        <p14:creationId xmlns:p14="http://schemas.microsoft.com/office/powerpoint/2010/main" val="138041884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b="0" i="0" u="none" strike="noStrike" kern="1200" dirty="0" smtClean="0">
                <a:solidFill>
                  <a:schemeClr val="tx1"/>
                </a:solidFill>
                <a:effectLst/>
                <a:latin typeface="+mn-lt"/>
                <a:ea typeface="+mn-ea"/>
                <a:cs typeface="+mn-cs"/>
              </a:rPr>
              <a:t>The level of fragmentation can be seen in the fact that no two respondents from the same university almost never agreed on the communication support services available to graduate students, and several commented on the gaps in their knowledge or checked “I don’t know.” If faculty who are motivated enough to join the Consortium on Graduate Communication cannot identify all the choices available, it seems unlikely that students will fare any </a:t>
            </a:r>
            <a:r>
              <a:rPr lang="en-US" sz="1200" b="0" i="0" u="none" strike="noStrike" kern="1200" dirty="0" smtClean="0">
                <a:solidFill>
                  <a:schemeClr val="tx1"/>
                </a:solidFill>
                <a:effectLst/>
                <a:latin typeface="+mn-lt"/>
                <a:ea typeface="+mn-ea"/>
                <a:cs typeface="+mn-cs"/>
              </a:rPr>
              <a:t>better. </a:t>
            </a:r>
            <a:endParaRPr lang="en-US" dirty="0" smtClean="0">
              <a:effectLst/>
            </a:endParaRPr>
          </a:p>
          <a:p>
            <a:endParaRPr lang="en-US" dirty="0" smtClean="0"/>
          </a:p>
          <a:p>
            <a:r>
              <a:rPr lang="en-US" dirty="0" smtClean="0"/>
              <a:t>Lack of central unit = not disciplinary (unlike</a:t>
            </a:r>
            <a:r>
              <a:rPr lang="en-US" baseline="0" dirty="0" smtClean="0"/>
              <a:t> u/g)</a:t>
            </a:r>
            <a:endParaRPr lang="en-US" dirty="0"/>
          </a:p>
        </p:txBody>
      </p:sp>
      <p:sp>
        <p:nvSpPr>
          <p:cNvPr id="4" name="Slide Number Placeholder 3"/>
          <p:cNvSpPr>
            <a:spLocks noGrp="1"/>
          </p:cNvSpPr>
          <p:nvPr>
            <p:ph type="sldNum" sz="quarter" idx="10"/>
          </p:nvPr>
        </p:nvSpPr>
        <p:spPr/>
        <p:txBody>
          <a:bodyPr/>
          <a:lstStyle/>
          <a:p>
            <a:fld id="{81360EC5-65BF-45F9-A94E-A7D52B1672C5}" type="slidenum">
              <a:rPr lang="en-US" smtClean="0"/>
              <a:t>13</a:t>
            </a:fld>
            <a:endParaRPr lang="en-US"/>
          </a:p>
        </p:txBody>
      </p:sp>
    </p:spTree>
    <p:extLst>
      <p:ext uri="{BB962C8B-B14F-4D97-AF65-F5344CB8AC3E}">
        <p14:creationId xmlns:p14="http://schemas.microsoft.com/office/powerpoint/2010/main" val="424539234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New data</a:t>
            </a:r>
            <a:endParaRPr lang="en-US" dirty="0"/>
          </a:p>
        </p:txBody>
      </p:sp>
      <p:sp>
        <p:nvSpPr>
          <p:cNvPr id="4" name="Slide Number Placeholder 3"/>
          <p:cNvSpPr>
            <a:spLocks noGrp="1"/>
          </p:cNvSpPr>
          <p:nvPr>
            <p:ph type="sldNum" sz="quarter" idx="10"/>
          </p:nvPr>
        </p:nvSpPr>
        <p:spPr/>
        <p:txBody>
          <a:bodyPr/>
          <a:lstStyle/>
          <a:p>
            <a:fld id="{D1F0943F-5D48-5940-AD23-FF115065956D}" type="slidenum">
              <a:rPr lang="en-US" smtClean="0"/>
              <a:t>14</a:t>
            </a:fld>
            <a:endParaRPr lang="en-US"/>
          </a:p>
        </p:txBody>
      </p:sp>
    </p:spTree>
    <p:extLst>
      <p:ext uri="{BB962C8B-B14F-4D97-AF65-F5344CB8AC3E}">
        <p14:creationId xmlns:p14="http://schemas.microsoft.com/office/powerpoint/2010/main" val="20369832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0"/>
            <a:ext cx="9143999" cy="513543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ctrTitle"/>
          </p:nvPr>
        </p:nvSpPr>
        <p:spPr>
          <a:xfrm>
            <a:off x="685800" y="3355848"/>
            <a:ext cx="8077200" cy="1673352"/>
          </a:xfrm>
        </p:spPr>
        <p:txBody>
          <a:bodyPr vert="horz" lIns="91440" tIns="0" rIns="45720" bIns="0" rtlCol="0" anchor="t">
            <a:normAutofit/>
            <a:scene3d>
              <a:camera prst="orthographicFront"/>
              <a:lightRig rig="threePt" dir="t">
                <a:rot lat="0" lon="0" rev="4800000"/>
              </a:lightRig>
            </a:scene3d>
            <a:sp3d prstMaterial="matte">
              <a:bevelT w="50800" h="10160"/>
            </a:sp3d>
          </a:bodyPr>
          <a:lstStyle>
            <a:lvl1pPr algn="l">
              <a:defRPr sz="4700" b="1"/>
            </a:lvl1pPr>
            <a:extLst/>
          </a:lstStyle>
          <a:p>
            <a:r>
              <a:rPr kumimoji="0" lang="en-US" smtClean="0"/>
              <a:t>Click to edit Master title style</a:t>
            </a:r>
            <a:endParaRPr kumimoji="0" lang="en-US"/>
          </a:p>
        </p:txBody>
      </p:sp>
      <p:sp>
        <p:nvSpPr>
          <p:cNvPr id="3" name="Subtitle 2"/>
          <p:cNvSpPr>
            <a:spLocks noGrp="1"/>
          </p:cNvSpPr>
          <p:nvPr>
            <p:ph type="subTitle" idx="1"/>
          </p:nvPr>
        </p:nvSpPr>
        <p:spPr>
          <a:xfrm>
            <a:off x="685800" y="1828800"/>
            <a:ext cx="8077200" cy="1499616"/>
          </a:xfrm>
        </p:spPr>
        <p:txBody>
          <a:bodyPr lIns="118872" tIns="0" rIns="45720" bIns="0" anchor="b"/>
          <a:lstStyle>
            <a:lvl1pPr marL="0" indent="0" algn="l">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extLst/>
          </a:lstStyle>
          <a:p>
            <a:r>
              <a:rPr kumimoji="0" lang="en-US" smtClean="0"/>
              <a:t>Click to edit Master subtitle style</a:t>
            </a:r>
            <a:endParaRPr kumimoji="0" lang="en-US"/>
          </a:p>
        </p:txBody>
      </p:sp>
      <p:sp>
        <p:nvSpPr>
          <p:cNvPr id="4" name="Date Placeholder 3"/>
          <p:cNvSpPr>
            <a:spLocks noGrp="1"/>
          </p:cNvSpPr>
          <p:nvPr>
            <p:ph type="dt" sz="half" idx="10"/>
          </p:nvPr>
        </p:nvSpPr>
        <p:spPr/>
        <p:txBody>
          <a:bodyPr/>
          <a:lstStyle/>
          <a:p>
            <a:fld id="{CF91FEAD-21DB-4062-91AC-B9537B109697}" type="datetimeFigureOut">
              <a:rPr lang="en-US" smtClean="0"/>
              <a:t>11/14/2014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86BB73A-582F-4420-9A14-CB10A2B2E5E8}" type="slidenum">
              <a:rPr lang="en-US" smtClean="0"/>
              <a:t>‹#›</a:t>
            </a:fld>
            <a:endParaRPr lang="en-US"/>
          </a:p>
        </p:txBody>
      </p:sp>
      <p:sp>
        <p:nvSpPr>
          <p:cNvPr id="10" name="Rectangle 9"/>
          <p:cNvSpPr/>
          <p:nvPr/>
        </p:nvSpPr>
        <p:spPr bwMode="invGray">
          <a:xfrm>
            <a:off x="0" y="5128334"/>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F91FEAD-21DB-4062-91AC-B9537B109697}" type="datetimeFigureOut">
              <a:rPr lang="en-US" smtClean="0"/>
              <a:t>11/14/2014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E29D14D-3B12-4B19-9FDA-072EF21DF458}"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9" name="Rectangle 8"/>
          <p:cNvSpPr/>
          <p:nvPr/>
        </p:nvSpPr>
        <p:spPr bwMode="invGray">
          <a:xfrm>
            <a:off x="6598920" y="0"/>
            <a:ext cx="45720" cy="6858000"/>
          </a:xfrm>
          <a:prstGeom prst="rect">
            <a:avLst/>
          </a:prstGeom>
          <a:solidFill>
            <a:srgbClr val="FFFFFF"/>
          </a:solidFill>
          <a:ln w="48000" cap="flat" cmpd="thickThin" algn="ctr">
            <a:noFill/>
            <a:prstDash val="solid"/>
          </a:ln>
          <a:effectLst>
            <a:outerShdw blurRad="31750" dist="10160" dir="108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8" name="Rectangle 7"/>
          <p:cNvSpPr/>
          <p:nvPr/>
        </p:nvSpPr>
        <p:spPr bwMode="ltGray">
          <a:xfrm>
            <a:off x="6647687" y="0"/>
            <a:ext cx="2514601" cy="685800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Vertical Title 1"/>
          <p:cNvSpPr>
            <a:spLocks noGrp="1"/>
          </p:cNvSpPr>
          <p:nvPr>
            <p:ph type="title" orient="vert"/>
          </p:nvPr>
        </p:nvSpPr>
        <p:spPr>
          <a:xfrm>
            <a:off x="6781800" y="274640"/>
            <a:ext cx="19050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304800"/>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F91FEAD-21DB-4062-91AC-B9537B109697}" type="datetimeFigureOut">
              <a:rPr lang="en-US" smtClean="0"/>
              <a:t>11/14/2014</a:t>
            </a:fld>
            <a:endParaRPr lang="en-US"/>
          </a:p>
        </p:txBody>
      </p:sp>
      <p:sp>
        <p:nvSpPr>
          <p:cNvPr id="5" name="Footer Placeholder 4"/>
          <p:cNvSpPr>
            <a:spLocks noGrp="1"/>
          </p:cNvSpPr>
          <p:nvPr>
            <p:ph type="ftr" sz="quarter" idx="11"/>
          </p:nvPr>
        </p:nvSpPr>
        <p:spPr>
          <a:xfrm>
            <a:off x="2640597" y="6377459"/>
            <a:ext cx="3836404" cy="365125"/>
          </a:xfrm>
        </p:spPr>
        <p:txBody>
          <a:bodyPr/>
          <a:lstStyle/>
          <a:p>
            <a:endParaRPr lang="en-US"/>
          </a:p>
        </p:txBody>
      </p:sp>
      <p:sp>
        <p:nvSpPr>
          <p:cNvPr id="6" name="Slide Number Placeholder 5"/>
          <p:cNvSpPr>
            <a:spLocks noGrp="1"/>
          </p:cNvSpPr>
          <p:nvPr>
            <p:ph type="sldNum" sz="quarter" idx="12"/>
          </p:nvPr>
        </p:nvSpPr>
        <p:spPr/>
        <p:txBody>
          <a:bodyPr/>
          <a:lstStyle/>
          <a:p>
            <a:fld id="{AE29D14D-3B12-4B19-9FDA-072EF21DF458}"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55448"/>
            <a:ext cx="8229600" cy="1252728"/>
          </a:xfrm>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F91FEAD-21DB-4062-91AC-B9537B109697}" type="datetimeFigureOut">
              <a:rPr lang="en-US" smtClean="0"/>
              <a:t>11/14/2014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E29D14D-3B12-4B19-9FDA-072EF21DF458}"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1"/>
            <a:ext cx="9144000" cy="260252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12" name="Rectangle 11"/>
          <p:cNvSpPr/>
          <p:nvPr/>
        </p:nvSpPr>
        <p:spPr bwMode="invGray">
          <a:xfrm>
            <a:off x="0" y="2602520"/>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title"/>
          </p:nvPr>
        </p:nvSpPr>
        <p:spPr>
          <a:xfrm>
            <a:off x="749808" y="118872"/>
            <a:ext cx="8013192" cy="1636776"/>
          </a:xfrm>
        </p:spPr>
        <p:txBody>
          <a:bodyPr vert="horz" lIns="91440" tIns="0" rIns="91440" bIns="0" rtlCol="0" anchor="b">
            <a:normAutofit/>
            <a:scene3d>
              <a:camera prst="orthographicFront"/>
              <a:lightRig rig="threePt" dir="t">
                <a:rot lat="0" lon="0" rev="4800000"/>
              </a:lightRig>
            </a:scene3d>
            <a:sp3d prstMaterial="matte">
              <a:bevelT w="50800" h="10160"/>
            </a:sp3d>
          </a:bodyPr>
          <a:lstStyle>
            <a:lvl1pPr algn="l">
              <a:defRPr sz="47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740664" y="1828800"/>
            <a:ext cx="8022336" cy="685800"/>
          </a:xfrm>
        </p:spPr>
        <p:txBody>
          <a:bodyPr lIns="146304" tIns="0" rIns="45720" bIns="0"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CF91FEAD-21DB-4062-91AC-B9537B109697}" type="datetimeFigureOut">
              <a:rPr lang="en-US" smtClean="0"/>
              <a:t>11/14/2014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E29D14D-3B12-4B19-9FDA-072EF21DF458}"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773936"/>
            <a:ext cx="4038600" cy="4623816"/>
          </a:xfrm>
        </p:spPr>
        <p:txBody>
          <a:bodyPr lIns="91440"/>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773936"/>
            <a:ext cx="4038600" cy="462381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CF91FEAD-21DB-4062-91AC-B9537B109697}" type="datetimeFigureOut">
              <a:rPr lang="en-US" smtClean="0"/>
              <a:t>11/14/2014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E29D14D-3B12-4B19-9FDA-072EF21DF458}"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698987"/>
            <a:ext cx="4040188"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smtClean="0"/>
              <a:t>Click to edit Master text styles</a:t>
            </a:r>
          </a:p>
        </p:txBody>
      </p:sp>
      <p:sp>
        <p:nvSpPr>
          <p:cNvPr id="4" name="Content Placeholder 3"/>
          <p:cNvSpPr>
            <a:spLocks noGrp="1"/>
          </p:cNvSpPr>
          <p:nvPr>
            <p:ph sz="half" idx="2"/>
          </p:nvPr>
        </p:nvSpPr>
        <p:spPr>
          <a:xfrm>
            <a:off x="457200" y="2449512"/>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Text Placeholder 4"/>
          <p:cNvSpPr>
            <a:spLocks noGrp="1"/>
          </p:cNvSpPr>
          <p:nvPr>
            <p:ph type="body" sz="quarter" idx="3"/>
          </p:nvPr>
        </p:nvSpPr>
        <p:spPr>
          <a:xfrm>
            <a:off x="4645025" y="1698987"/>
            <a:ext cx="4041775"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smtClean="0"/>
              <a:t>Click to edit Master text styles</a:t>
            </a:r>
          </a:p>
        </p:txBody>
      </p:sp>
      <p:sp>
        <p:nvSpPr>
          <p:cNvPr id="6" name="Content Placeholder 5"/>
          <p:cNvSpPr>
            <a:spLocks noGrp="1"/>
          </p:cNvSpPr>
          <p:nvPr>
            <p:ph sz="quarter" idx="4"/>
          </p:nvPr>
        </p:nvSpPr>
        <p:spPr>
          <a:xfrm>
            <a:off x="4645025" y="2449512"/>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CF91FEAD-21DB-4062-91AC-B9537B109697}" type="datetimeFigureOut">
              <a:rPr lang="en-US" smtClean="0"/>
              <a:t>11/14/2014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E29D14D-3B12-4B19-9FDA-072EF21DF458}"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CF91FEAD-21DB-4062-91AC-B9537B109697}" type="datetimeFigureOut">
              <a:rPr lang="en-US" smtClean="0"/>
              <a:t>11/14/2014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E29D14D-3B12-4B19-9FDA-072EF21DF458}"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F91FEAD-21DB-4062-91AC-B9537B109697}" type="datetimeFigureOut">
              <a:rPr lang="en-US" smtClean="0"/>
              <a:t>11/14/2014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E29D14D-3B12-4B19-9FDA-072EF21DF458}"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7838" y="152400"/>
            <a:ext cx="2523744" cy="978408"/>
          </a:xfrm>
        </p:spPr>
        <p:txBody>
          <a:bodyPr vert="horz" lIns="73152" rIns="45720" bIns="0" rtlCol="0" anchor="b">
            <a:normAutofit/>
            <a:sp3d prstMaterial="matte"/>
          </a:bodyPr>
          <a:lstStyle>
            <a:lvl1pPr algn="l">
              <a:defRPr sz="2000" b="0"/>
            </a:lvl1pPr>
            <a:extLst/>
          </a:lstStyle>
          <a:p>
            <a:r>
              <a:rPr kumimoji="0" lang="en-US" smtClean="0"/>
              <a:t>Click to edit Master title style</a:t>
            </a:r>
            <a:endParaRPr kumimoji="0" lang="en-US"/>
          </a:p>
        </p:txBody>
      </p:sp>
      <p:sp>
        <p:nvSpPr>
          <p:cNvPr id="3" name="Content Placeholder 2"/>
          <p:cNvSpPr>
            <a:spLocks noGrp="1"/>
          </p:cNvSpPr>
          <p:nvPr>
            <p:ph idx="1"/>
          </p:nvPr>
        </p:nvSpPr>
        <p:spPr>
          <a:xfrm>
            <a:off x="3019377" y="1743133"/>
            <a:ext cx="5920641" cy="455888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Text Placeholder 3"/>
          <p:cNvSpPr>
            <a:spLocks noGrp="1"/>
          </p:cNvSpPr>
          <p:nvPr>
            <p:ph type="body" sz="half" idx="2"/>
          </p:nvPr>
        </p:nvSpPr>
        <p:spPr>
          <a:xfrm>
            <a:off x="167838" y="1730018"/>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CF91FEAD-21DB-4062-91AC-B9537B109697}" type="datetimeFigureOut">
              <a:rPr lang="en-US" smtClean="0"/>
              <a:t>11/14/2014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E29D14D-3B12-4B19-9FDA-072EF21DF458}" type="slidenum">
              <a:rPr lang="en-US" smtClean="0"/>
              <a:t>‹#›</a:t>
            </a:fld>
            <a:endParaRPr lang="en-US"/>
          </a:p>
        </p:txBody>
      </p:sp>
      <p:sp>
        <p:nvSpPr>
          <p:cNvPr id="12" name="Rectangle 11"/>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4592" y="155448"/>
            <a:ext cx="2525150" cy="978408"/>
          </a:xfrm>
        </p:spPr>
        <p:txBody>
          <a:bodyPr lIns="73152" bIns="0" anchor="b">
            <a:sp3d prstMaterial="matte"/>
          </a:bodyPr>
          <a:lstStyle>
            <a:lvl1pPr algn="l">
              <a:defRPr sz="2000" b="0"/>
            </a:lvl1pPr>
            <a:extLst/>
          </a:lstStyle>
          <a:p>
            <a:r>
              <a:rPr kumimoji="0" lang="en-US" smtClean="0"/>
              <a:t>Click to edit Master title style</a:t>
            </a:r>
            <a:endParaRPr kumimoji="0" lang="en-US"/>
          </a:p>
        </p:txBody>
      </p:sp>
      <p:sp>
        <p:nvSpPr>
          <p:cNvPr id="3" name="Picture Placeholder 2"/>
          <p:cNvSpPr>
            <a:spLocks noGrp="1"/>
          </p:cNvSpPr>
          <p:nvPr>
            <p:ph type="pic" idx="1"/>
          </p:nvPr>
        </p:nvSpPr>
        <p:spPr>
          <a:xfrm>
            <a:off x="2903805" y="1484808"/>
            <a:ext cx="6247397" cy="5373192"/>
          </a:xfrm>
          <a:solidFill>
            <a:schemeClr val="bg2">
              <a:shade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extLst/>
          </a:lstStyle>
          <a:p>
            <a:r>
              <a:rPr kumimoji="0" lang="en-US" smtClean="0"/>
              <a:t>Drag picture to placeholder or click icon to add</a:t>
            </a:r>
            <a:endParaRPr kumimoji="0" lang="en-US" dirty="0"/>
          </a:p>
        </p:txBody>
      </p:sp>
      <p:sp>
        <p:nvSpPr>
          <p:cNvPr id="4" name="Text Placeholder 3"/>
          <p:cNvSpPr>
            <a:spLocks noGrp="1"/>
          </p:cNvSpPr>
          <p:nvPr>
            <p:ph type="body" sz="half" idx="2"/>
          </p:nvPr>
        </p:nvSpPr>
        <p:spPr>
          <a:xfrm>
            <a:off x="164592" y="1728216"/>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164592" y="1170432"/>
            <a:ext cx="2523744" cy="201168"/>
          </a:xfrm>
        </p:spPr>
        <p:txBody>
          <a:bodyPr/>
          <a:lstStyle/>
          <a:p>
            <a:fld id="{CF91FEAD-21DB-4062-91AC-B9537B109697}" type="datetimeFigureOut">
              <a:rPr lang="en-US" smtClean="0"/>
              <a:t>11/14/2014</a:t>
            </a:fld>
            <a:endParaRPr lang="en-US"/>
          </a:p>
        </p:txBody>
      </p:sp>
      <p:sp>
        <p:nvSpPr>
          <p:cNvPr id="11" name="Rectangle 10"/>
          <p:cNvSpPr/>
          <p:nvPr/>
        </p:nvSpPr>
        <p:spPr>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bwMode="invGray">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6" name="Footer Placeholder 5"/>
          <p:cNvSpPr>
            <a:spLocks noGrp="1"/>
          </p:cNvSpPr>
          <p:nvPr>
            <p:ph type="ftr" sz="quarter" idx="11"/>
          </p:nvPr>
        </p:nvSpPr>
        <p:spPr>
          <a:xfrm>
            <a:off x="3035808" y="1170432"/>
            <a:ext cx="5193792" cy="201168"/>
          </a:xfrm>
        </p:spPr>
        <p:txBody>
          <a:bodyPr/>
          <a:lstStyle>
            <a:lvl1pPr>
              <a:defRPr>
                <a:solidFill>
                  <a:schemeClr val="bg1">
                    <a:shade val="50000"/>
                  </a:schemeClr>
                </a:solidFill>
              </a:defRPr>
            </a:lvl1pPr>
          </a:lstStyle>
          <a:p>
            <a:endParaRPr lang="en-US"/>
          </a:p>
        </p:txBody>
      </p:sp>
      <p:sp>
        <p:nvSpPr>
          <p:cNvPr id="7" name="Slide Number Placeholder 6"/>
          <p:cNvSpPr>
            <a:spLocks noGrp="1"/>
          </p:cNvSpPr>
          <p:nvPr>
            <p:ph type="sldNum" sz="quarter" idx="12"/>
          </p:nvPr>
        </p:nvSpPr>
        <p:spPr>
          <a:xfrm>
            <a:off x="8339328" y="1170432"/>
            <a:ext cx="733864" cy="201168"/>
          </a:xfrm>
        </p:spPr>
        <p:txBody>
          <a:bodyPr/>
          <a:lstStyle/>
          <a:p>
            <a:fld id="{AE29D14D-3B12-4B19-9FDA-072EF21DF458}"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bwMode="invGray">
          <a:xfrm>
            <a:off x="0" y="1435895"/>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7" name="Rectangle 6"/>
          <p:cNvSpPr/>
          <p:nvPr/>
        </p:nvSpPr>
        <p:spPr bwMode="ltGray">
          <a:xfrm>
            <a:off x="0" y="0"/>
            <a:ext cx="9143999" cy="1433733"/>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Placeholder 1"/>
          <p:cNvSpPr>
            <a:spLocks noGrp="1"/>
          </p:cNvSpPr>
          <p:nvPr>
            <p:ph type="title"/>
          </p:nvPr>
        </p:nvSpPr>
        <p:spPr>
          <a:xfrm>
            <a:off x="457200" y="152400"/>
            <a:ext cx="8229600" cy="1251062"/>
          </a:xfrm>
          <a:prstGeom prst="rect">
            <a:avLst/>
          </a:prstGeom>
        </p:spPr>
        <p:txBody>
          <a:bodyPr vert="horz" lIns="91440" rIns="45720" rtlCol="0" anchor="ctr">
            <a:normAutofit/>
            <a:scene3d>
              <a:camera prst="orthographicFront"/>
              <a:lightRig rig="threePt" dir="t">
                <a:rot lat="0" lon="0" rev="4800000"/>
              </a:lightRig>
            </a:scene3d>
            <a:sp3d prstMaterial="matte">
              <a:bevelT w="50800" h="10160"/>
            </a:sp3d>
          </a:bodyPr>
          <a:lstStyle>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775191"/>
            <a:ext cx="8229600" cy="4625609"/>
          </a:xfrm>
          <a:prstGeom prst="rect">
            <a:avLst/>
          </a:prstGeom>
        </p:spPr>
        <p:txBody>
          <a:bodyPr vert="horz" lIns="54864" tIns="91440" rtlCol="0">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4" name="Date Placeholder 3"/>
          <p:cNvSpPr>
            <a:spLocks noGrp="1"/>
          </p:cNvSpPr>
          <p:nvPr>
            <p:ph type="dt" sz="half" idx="2"/>
          </p:nvPr>
        </p:nvSpPr>
        <p:spPr>
          <a:xfrm>
            <a:off x="457200" y="6476999"/>
            <a:ext cx="2133600" cy="274320"/>
          </a:xfrm>
          <a:prstGeom prst="rect">
            <a:avLst/>
          </a:prstGeom>
        </p:spPr>
        <p:txBody>
          <a:bodyPr vert="horz" lIns="109728" rIns="45720" bIns="0" rtlCol="0" anchor="b"/>
          <a:lstStyle>
            <a:lvl1pPr algn="l" eaLnBrk="1" latinLnBrk="0" hangingPunct="1">
              <a:defRPr kumimoji="0" sz="1200">
                <a:solidFill>
                  <a:schemeClr val="tx1">
                    <a:tint val="95000"/>
                  </a:schemeClr>
                </a:solidFill>
              </a:defRPr>
            </a:lvl1pPr>
            <a:extLst/>
          </a:lstStyle>
          <a:p>
            <a:fld id="{CF91FEAD-21DB-4062-91AC-B9537B109697}" type="datetimeFigureOut">
              <a:rPr lang="en-US" smtClean="0"/>
              <a:t>11/14/2014</a:t>
            </a:fld>
            <a:endParaRPr lang="en-US"/>
          </a:p>
        </p:txBody>
      </p:sp>
      <p:sp>
        <p:nvSpPr>
          <p:cNvPr id="5" name="Footer Placeholder 4"/>
          <p:cNvSpPr>
            <a:spLocks noGrp="1"/>
          </p:cNvSpPr>
          <p:nvPr>
            <p:ph type="ftr" sz="quarter" idx="3"/>
          </p:nvPr>
        </p:nvSpPr>
        <p:spPr>
          <a:xfrm>
            <a:off x="2640596" y="6476999"/>
            <a:ext cx="5507719" cy="274320"/>
          </a:xfrm>
          <a:prstGeom prst="rect">
            <a:avLst/>
          </a:prstGeom>
        </p:spPr>
        <p:txBody>
          <a:bodyPr vert="horz" lIns="45720" rIns="45720" bIns="0" rtlCol="0" anchor="b"/>
          <a:lstStyle>
            <a:lvl1pPr algn="l" eaLnBrk="1" latinLnBrk="0" hangingPunct="1">
              <a:defRPr kumimoji="0" sz="1200">
                <a:solidFill>
                  <a:schemeClr val="tx1">
                    <a:tint val="95000"/>
                  </a:schemeClr>
                </a:solidFill>
              </a:defRPr>
            </a:lvl1pPr>
            <a:extLst/>
          </a:lstStyle>
          <a:p>
            <a:endParaRPr lang="en-US"/>
          </a:p>
        </p:txBody>
      </p:sp>
      <p:sp>
        <p:nvSpPr>
          <p:cNvPr id="6" name="Slide Number Placeholder 5"/>
          <p:cNvSpPr>
            <a:spLocks noGrp="1"/>
          </p:cNvSpPr>
          <p:nvPr>
            <p:ph type="sldNum" sz="quarter" idx="4"/>
          </p:nvPr>
        </p:nvSpPr>
        <p:spPr>
          <a:xfrm>
            <a:off x="8204396" y="6476999"/>
            <a:ext cx="733864" cy="274320"/>
          </a:xfrm>
          <a:prstGeom prst="rect">
            <a:avLst/>
          </a:prstGeom>
        </p:spPr>
        <p:txBody>
          <a:bodyPr vert="horz" bIns="0" rtlCol="0" anchor="b"/>
          <a:lstStyle>
            <a:lvl1pPr algn="r" eaLnBrk="1" latinLnBrk="0" hangingPunct="1">
              <a:defRPr kumimoji="0" sz="1200">
                <a:solidFill>
                  <a:schemeClr val="tx1">
                    <a:tint val="95000"/>
                  </a:schemeClr>
                </a:solidFill>
              </a:defRPr>
            </a:lvl1pPr>
            <a:extLst/>
          </a:lstStyle>
          <a:p>
            <a:fld id="{AE29D14D-3B12-4B19-9FDA-072EF21DF458}"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882" r:id="rId1"/>
    <p:sldLayoutId id="2147483883" r:id="rId2"/>
    <p:sldLayoutId id="2147483884" r:id="rId3"/>
    <p:sldLayoutId id="2147483885" r:id="rId4"/>
    <p:sldLayoutId id="2147483886" r:id="rId5"/>
    <p:sldLayoutId id="2147483887" r:id="rId6"/>
    <p:sldLayoutId id="2147483888" r:id="rId7"/>
    <p:sldLayoutId id="2147483889" r:id="rId8"/>
    <p:sldLayoutId id="2147483890" r:id="rId9"/>
    <p:sldLayoutId id="2147483891" r:id="rId10"/>
    <p:sldLayoutId id="2147483892" r:id="rId11"/>
  </p:sldLayoutIdLst>
  <p:txStyles>
    <p:titleStyle>
      <a:lvl1pPr algn="l" rtl="0" eaLnBrk="1" latinLnBrk="0" hangingPunct="1">
        <a:spcBef>
          <a:spcPct val="0"/>
        </a:spcBef>
        <a:buNone/>
        <a:defRPr kumimoji="0" sz="4500" b="1" kern="1200">
          <a:solidFill>
            <a:schemeClr val="accent1">
              <a:satMod val="150000"/>
            </a:schemeClr>
          </a:solidFill>
          <a:effectLst/>
          <a:latin typeface="+mj-lt"/>
          <a:ea typeface="+mj-ea"/>
          <a:cs typeface="+mj-cs"/>
        </a:defRPr>
      </a:lvl1pPr>
      <a:extLst/>
    </p:titleStyle>
    <p:bodyStyle>
      <a:lvl1pPr marL="438912" indent="-320040" algn="l" rtl="0" eaLnBrk="1" latinLnBrk="0" hangingPunct="1">
        <a:spcBef>
          <a:spcPts val="0"/>
        </a:spcBef>
        <a:buClr>
          <a:schemeClr val="accent1"/>
        </a:buClr>
        <a:buSzPct val="80000"/>
        <a:buFont typeface="Wingdings 2"/>
        <a:buChar char=""/>
        <a:defRPr kumimoji="0" sz="3200" kern="1200">
          <a:solidFill>
            <a:schemeClr val="tx1"/>
          </a:solidFill>
          <a:latin typeface="+mn-lt"/>
          <a:ea typeface="+mn-ea"/>
          <a:cs typeface="+mn-cs"/>
        </a:defRPr>
      </a:lvl1pPr>
      <a:lvl2pPr marL="731520" indent="-274320" algn="l" rtl="0" eaLnBrk="1" latinLnBrk="0" hangingPunct="1">
        <a:spcBef>
          <a:spcPct val="20000"/>
        </a:spcBef>
        <a:buClr>
          <a:schemeClr val="accent2"/>
        </a:buClr>
        <a:buSzPct val="90000"/>
        <a:buFont typeface="Wingdings"/>
        <a:buChar char=""/>
        <a:defRPr kumimoji="0" sz="2800" kern="1200">
          <a:solidFill>
            <a:schemeClr val="tx1"/>
          </a:solidFill>
          <a:latin typeface="+mn-lt"/>
          <a:ea typeface="+mn-ea"/>
          <a:cs typeface="+mn-cs"/>
        </a:defRPr>
      </a:lvl2pPr>
      <a:lvl3pPr marL="996696" indent="-228600" algn="l" rtl="0" eaLnBrk="1" latinLnBrk="0" hangingPunct="1">
        <a:spcBef>
          <a:spcPct val="20000"/>
        </a:spcBef>
        <a:buClr>
          <a:schemeClr val="accent3"/>
        </a:buClr>
        <a:buFont typeface="Arial"/>
        <a:buChar char="▪"/>
        <a:defRPr kumimoji="0" sz="2400" kern="1200">
          <a:solidFill>
            <a:schemeClr val="tx1"/>
          </a:solidFill>
          <a:latin typeface="+mn-lt"/>
          <a:ea typeface="+mn-ea"/>
          <a:cs typeface="+mn-cs"/>
        </a:defRPr>
      </a:lvl3pPr>
      <a:lvl4pPr marL="1216152" indent="-182880" algn="l" rtl="0" eaLnBrk="1" latinLnBrk="0" hangingPunct="1">
        <a:spcBef>
          <a:spcPct val="20000"/>
        </a:spcBef>
        <a:buClr>
          <a:schemeClr val="accent4"/>
        </a:buClr>
        <a:buFont typeface="Arial"/>
        <a:buChar char="▪"/>
        <a:defRPr kumimoji="0" sz="2000" kern="1200">
          <a:solidFill>
            <a:schemeClr val="tx1"/>
          </a:solidFill>
          <a:latin typeface="+mn-lt"/>
          <a:ea typeface="+mn-ea"/>
          <a:cs typeface="+mn-cs"/>
        </a:defRPr>
      </a:lvl4pPr>
      <a:lvl5pPr marL="1426464" indent="-182880" algn="l" rtl="0" eaLnBrk="1" latinLnBrk="0" hangingPunct="1">
        <a:spcBef>
          <a:spcPct val="20000"/>
        </a:spcBef>
        <a:buClr>
          <a:schemeClr val="accent5"/>
        </a:buClr>
        <a:buFont typeface="Wingdings 3"/>
        <a:buChar char=""/>
        <a:defRPr kumimoji="0" lang="en-US" sz="2000" kern="1200" smtClean="0">
          <a:solidFill>
            <a:schemeClr val="tx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tx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tx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tx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9.xml"/><Relationship Id="rId1" Type="http://schemas.openxmlformats.org/officeDocument/2006/relationships/slideLayout" Target="../slideLayouts/slideLayout6.xml"/><Relationship Id="rId4" Type="http://schemas.openxmlformats.org/officeDocument/2006/relationships/chart" Target="../charts/chart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gradconsortium.wordpress.com"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mailto:nacaplan@udel.edu" TargetMode="External"/><Relationship Id="rId2" Type="http://schemas.openxmlformats.org/officeDocument/2006/relationships/hyperlink" Target="http://gradconsortium.wordpress.com/" TargetMode="External"/><Relationship Id="rId1" Type="http://schemas.openxmlformats.org/officeDocument/2006/relationships/slideLayout" Target="../slideLayouts/slideLayout2.xml"/><Relationship Id="rId4" Type="http://schemas.openxmlformats.org/officeDocument/2006/relationships/hyperlink" Target="mailto:mtc225@cornell.edu"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sz="4000" cap="none" dirty="0" smtClean="0"/>
              <a:t>The State of </a:t>
            </a:r>
            <a:r>
              <a:rPr lang="en-US" sz="4400" cap="none" dirty="0" smtClean="0"/>
              <a:t/>
            </a:r>
            <a:br>
              <a:rPr lang="en-US" sz="4400" cap="none" dirty="0" smtClean="0"/>
            </a:br>
            <a:r>
              <a:rPr lang="en-US" sz="4400" cap="none" dirty="0"/>
              <a:t>G</a:t>
            </a:r>
            <a:r>
              <a:rPr lang="en-US" sz="4400" cap="none" dirty="0" smtClean="0"/>
              <a:t>raduate Communication Support</a:t>
            </a:r>
            <a:endParaRPr lang="en-US" sz="4400" cap="none" baseline="-25000" dirty="0"/>
          </a:p>
        </p:txBody>
      </p:sp>
      <p:sp>
        <p:nvSpPr>
          <p:cNvPr id="3" name="Subtitle 2"/>
          <p:cNvSpPr>
            <a:spLocks noGrp="1"/>
          </p:cNvSpPr>
          <p:nvPr>
            <p:ph type="subTitle" idx="1"/>
          </p:nvPr>
        </p:nvSpPr>
        <p:spPr/>
        <p:txBody>
          <a:bodyPr>
            <a:normAutofit/>
          </a:bodyPr>
          <a:lstStyle/>
          <a:p>
            <a:r>
              <a:rPr lang="en-US" dirty="0" smtClean="0"/>
              <a:t>Michelle Cox, </a:t>
            </a:r>
            <a:r>
              <a:rPr lang="en-US" i="1" dirty="0" smtClean="0"/>
              <a:t>Cornell University</a:t>
            </a:r>
          </a:p>
          <a:p>
            <a:r>
              <a:rPr lang="en-US" dirty="0" smtClean="0"/>
              <a:t>Nigel </a:t>
            </a:r>
            <a:r>
              <a:rPr lang="en-US" dirty="0" err="1" smtClean="0"/>
              <a:t>Caplan</a:t>
            </a:r>
            <a:r>
              <a:rPr lang="en-US" dirty="0" smtClean="0"/>
              <a:t>, </a:t>
            </a:r>
            <a:r>
              <a:rPr lang="en-US" i="1" dirty="0" smtClean="0"/>
              <a:t>University of Delaware</a:t>
            </a:r>
          </a:p>
          <a:p>
            <a:endParaRPr lang="en-US" dirty="0"/>
          </a:p>
          <a:p>
            <a:r>
              <a:rPr lang="en-US" dirty="0" smtClean="0"/>
              <a:t>SSLW 2014</a:t>
            </a:r>
          </a:p>
          <a:p>
            <a:endParaRPr lang="en-US" dirty="0" smtClean="0"/>
          </a:p>
        </p:txBody>
      </p:sp>
      <p:sp>
        <p:nvSpPr>
          <p:cNvPr id="4" name="TextBox 3"/>
          <p:cNvSpPr txBox="1"/>
          <p:nvPr/>
        </p:nvSpPr>
        <p:spPr>
          <a:xfrm>
            <a:off x="914400" y="5486400"/>
            <a:ext cx="7620000" cy="461665"/>
          </a:xfrm>
          <a:prstGeom prst="rect">
            <a:avLst/>
          </a:prstGeom>
          <a:noFill/>
        </p:spPr>
        <p:txBody>
          <a:bodyPr wrap="square" rtlCol="0">
            <a:spAutoFit/>
          </a:bodyPr>
          <a:lstStyle/>
          <a:p>
            <a:r>
              <a:rPr lang="en-US" sz="2400" dirty="0" smtClean="0"/>
              <a:t>Handouts at http://gradconsortium.wordpress.com</a:t>
            </a:r>
            <a:endParaRPr lang="en-US" dirty="0"/>
          </a:p>
        </p:txBody>
      </p:sp>
    </p:spTree>
    <p:extLst>
      <p:ext uri="{BB962C8B-B14F-4D97-AF65-F5344CB8AC3E}">
        <p14:creationId xmlns:p14="http://schemas.microsoft.com/office/powerpoint/2010/main" val="31404973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CGC Survey: Who is the support for? </a:t>
            </a:r>
            <a:endParaRPr lang="en-US" dirty="0"/>
          </a:p>
        </p:txBody>
      </p:sp>
      <p:graphicFrame>
        <p:nvGraphicFramePr>
          <p:cNvPr id="3" name="Chart 2"/>
          <p:cNvGraphicFramePr>
            <a:graphicFrameLocks/>
          </p:cNvGraphicFramePr>
          <p:nvPr>
            <p:extLst>
              <p:ext uri="{D42A27DB-BD31-4B8C-83A1-F6EECF244321}">
                <p14:modId xmlns:p14="http://schemas.microsoft.com/office/powerpoint/2010/main" val="4115393598"/>
              </p:ext>
            </p:extLst>
          </p:nvPr>
        </p:nvGraphicFramePr>
        <p:xfrm>
          <a:off x="457200" y="1831364"/>
          <a:ext cx="8229600" cy="4987317"/>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46722442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Graduate Services: L2?</a:t>
            </a:r>
            <a:endParaRPr lang="en-US" dirty="0"/>
          </a:p>
        </p:txBody>
      </p:sp>
      <p:sp>
        <p:nvSpPr>
          <p:cNvPr id="3" name="Content Placeholder 2"/>
          <p:cNvSpPr>
            <a:spLocks noGrp="1"/>
          </p:cNvSpPr>
          <p:nvPr>
            <p:ph idx="1"/>
          </p:nvPr>
        </p:nvSpPr>
        <p:spPr/>
        <p:txBody>
          <a:bodyPr/>
          <a:lstStyle/>
          <a:p>
            <a:r>
              <a:rPr lang="en-US" dirty="0" smtClean="0"/>
              <a:t>Writing Classes, Oral Communication classes: usually L2 only, but not all</a:t>
            </a:r>
          </a:p>
          <a:p>
            <a:r>
              <a:rPr lang="en-US" dirty="0" smtClean="0"/>
              <a:t>Writing Centers, Writing Groups, Boot Camps: usually for all, but some WCs just for L2 students</a:t>
            </a:r>
          </a:p>
          <a:p>
            <a:r>
              <a:rPr lang="en-US" dirty="0" smtClean="0"/>
              <a:t>Pre-Matriculation programs (probably under-reported) for L2 grads</a:t>
            </a:r>
          </a:p>
          <a:p>
            <a:endParaRPr lang="en-US" dirty="0"/>
          </a:p>
        </p:txBody>
      </p:sp>
    </p:spTree>
    <p:extLst>
      <p:ext uri="{BB962C8B-B14F-4D97-AF65-F5344CB8AC3E}">
        <p14:creationId xmlns:p14="http://schemas.microsoft.com/office/powerpoint/2010/main" val="176885775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Campus Perceptions of the Support</a:t>
            </a:r>
            <a:endParaRPr lang="en-US" dirty="0"/>
          </a:p>
        </p:txBody>
      </p:sp>
      <p:sp>
        <p:nvSpPr>
          <p:cNvPr id="3" name="Content Placeholder 2"/>
          <p:cNvSpPr>
            <a:spLocks noGrp="1"/>
          </p:cNvSpPr>
          <p:nvPr>
            <p:ph idx="1"/>
          </p:nvPr>
        </p:nvSpPr>
        <p:spPr/>
        <p:txBody>
          <a:bodyPr>
            <a:normAutofit fontScale="85000" lnSpcReduction="20000"/>
          </a:bodyPr>
          <a:lstStyle/>
          <a:p>
            <a:pPr marL="118872" indent="0">
              <a:buNone/>
            </a:pPr>
            <a:r>
              <a:rPr lang="en-US" dirty="0" smtClean="0"/>
              <a:t>Disciplinary faculty </a:t>
            </a:r>
            <a:r>
              <a:rPr lang="en-US" dirty="0"/>
              <a:t>“see any type of writing instruction or support as ‘inoculation services’ - so they assume that students' writing will be ‘fixed’ if they attend only one writing center consultation.” </a:t>
            </a:r>
          </a:p>
          <a:p>
            <a:pPr marL="118872" indent="0">
              <a:buNone/>
            </a:pPr>
            <a:endParaRPr lang="en-US" dirty="0" smtClean="0">
              <a:solidFill>
                <a:schemeClr val="accent5"/>
              </a:solidFill>
            </a:endParaRPr>
          </a:p>
          <a:p>
            <a:pPr marL="118872" indent="0">
              <a:buNone/>
            </a:pPr>
            <a:r>
              <a:rPr lang="en-US" dirty="0" smtClean="0">
                <a:solidFill>
                  <a:schemeClr val="accent5"/>
                </a:solidFill>
              </a:rPr>
              <a:t>Compared to –</a:t>
            </a:r>
          </a:p>
          <a:p>
            <a:pPr marL="118872" indent="0">
              <a:buNone/>
            </a:pPr>
            <a:endParaRPr lang="en-US" dirty="0" smtClean="0"/>
          </a:p>
          <a:p>
            <a:pPr marL="118872" indent="0">
              <a:buNone/>
            </a:pPr>
            <a:r>
              <a:rPr lang="en-US" dirty="0" smtClean="0"/>
              <a:t>“Last </a:t>
            </a:r>
            <a:r>
              <a:rPr lang="en-US" dirty="0"/>
              <a:t>year 4,500 graduate students from 80 different doctoral programs took part in our programs. Those programs include a Writing Centre, and offering approximately 50 workshops and 75 six-week, non-credit courses per year.”</a:t>
            </a:r>
          </a:p>
          <a:p>
            <a:pPr marL="292608" lvl="1" indent="0">
              <a:buNone/>
            </a:pPr>
            <a:r>
              <a:rPr lang="en-US" sz="2400" i="1" dirty="0" smtClean="0"/>
              <a:t>(University of Toronto, CGC Colloquium host in 2015!)</a:t>
            </a:r>
            <a:endParaRPr lang="en-US" sz="2400" i="1" dirty="0"/>
          </a:p>
        </p:txBody>
      </p:sp>
    </p:spTree>
    <p:extLst>
      <p:ext uri="{BB962C8B-B14F-4D97-AF65-F5344CB8AC3E}">
        <p14:creationId xmlns:p14="http://schemas.microsoft.com/office/powerpoint/2010/main" val="27804305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Fragmentation: Services</a:t>
            </a:r>
            <a:endParaRPr lang="en-US" dirty="0"/>
          </a:p>
        </p:txBody>
      </p:sp>
      <p:sp>
        <p:nvSpPr>
          <p:cNvPr id="3" name="Content Placeholder 2"/>
          <p:cNvSpPr>
            <a:spLocks noGrp="1"/>
          </p:cNvSpPr>
          <p:nvPr>
            <p:ph idx="1"/>
          </p:nvPr>
        </p:nvSpPr>
        <p:spPr/>
        <p:txBody>
          <a:bodyPr/>
          <a:lstStyle/>
          <a:p>
            <a:r>
              <a:rPr lang="en-US" dirty="0"/>
              <a:t>Support depends on students’ department</a:t>
            </a:r>
          </a:p>
          <a:p>
            <a:r>
              <a:rPr lang="en-US" dirty="0" smtClean="0"/>
              <a:t>Lack </a:t>
            </a:r>
            <a:r>
              <a:rPr lang="en-US" dirty="0" smtClean="0"/>
              <a:t>of centralized unit</a:t>
            </a:r>
          </a:p>
          <a:p>
            <a:r>
              <a:rPr lang="en-US" dirty="0" smtClean="0"/>
              <a:t>Marginalization </a:t>
            </a:r>
            <a:r>
              <a:rPr lang="en-US" dirty="0" smtClean="0"/>
              <a:t>of IEPs and WCs</a:t>
            </a:r>
          </a:p>
          <a:p>
            <a:endParaRPr lang="en-US" dirty="0"/>
          </a:p>
        </p:txBody>
      </p:sp>
    </p:spTree>
    <p:extLst>
      <p:ext uri="{BB962C8B-B14F-4D97-AF65-F5344CB8AC3E}">
        <p14:creationId xmlns:p14="http://schemas.microsoft.com/office/powerpoint/2010/main" val="19290387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hart 4"/>
          <p:cNvGraphicFramePr>
            <a:graphicFrameLocks/>
          </p:cNvGraphicFramePr>
          <p:nvPr>
            <p:extLst>
              <p:ext uri="{D42A27DB-BD31-4B8C-83A1-F6EECF244321}">
                <p14:modId xmlns:p14="http://schemas.microsoft.com/office/powerpoint/2010/main" val="3767885242"/>
              </p:ext>
            </p:extLst>
          </p:nvPr>
        </p:nvGraphicFramePr>
        <p:xfrm>
          <a:off x="2895600" y="1417638"/>
          <a:ext cx="5343525" cy="5086350"/>
        </p:xfrm>
        <a:graphic>
          <a:graphicData uri="http://schemas.openxmlformats.org/drawingml/2006/chart">
            <c:chart xmlns:c="http://schemas.openxmlformats.org/drawingml/2006/chart" xmlns:r="http://schemas.openxmlformats.org/officeDocument/2006/relationships" r:id="rId3"/>
          </a:graphicData>
        </a:graphic>
      </p:graphicFrame>
      <p:sp>
        <p:nvSpPr>
          <p:cNvPr id="6" name="Title 5"/>
          <p:cNvSpPr>
            <a:spLocks noGrp="1"/>
          </p:cNvSpPr>
          <p:nvPr>
            <p:ph type="title"/>
          </p:nvPr>
        </p:nvSpPr>
        <p:spPr/>
        <p:txBody>
          <a:bodyPr>
            <a:normAutofit/>
          </a:bodyPr>
          <a:lstStyle/>
          <a:p>
            <a:r>
              <a:rPr lang="en-US" sz="3600" dirty="0" smtClean="0"/>
              <a:t>CGC Survey: Campus Homes of Respondents</a:t>
            </a:r>
            <a:endParaRPr lang="en-US" sz="3600" dirty="0"/>
          </a:p>
        </p:txBody>
      </p:sp>
      <p:graphicFrame>
        <p:nvGraphicFramePr>
          <p:cNvPr id="7" name="Chart 6"/>
          <p:cNvGraphicFramePr>
            <a:graphicFrameLocks/>
          </p:cNvGraphicFramePr>
          <p:nvPr>
            <p:extLst>
              <p:ext uri="{D42A27DB-BD31-4B8C-83A1-F6EECF244321}">
                <p14:modId xmlns:p14="http://schemas.microsoft.com/office/powerpoint/2010/main" val="4186437290"/>
              </p:ext>
            </p:extLst>
          </p:nvPr>
        </p:nvGraphicFramePr>
        <p:xfrm>
          <a:off x="2743200" y="2057400"/>
          <a:ext cx="6096000" cy="4800600"/>
        </p:xfrm>
        <a:graphic>
          <a:graphicData uri="http://schemas.openxmlformats.org/drawingml/2006/chart">
            <c:chart xmlns:c="http://schemas.openxmlformats.org/drawingml/2006/chart" xmlns:r="http://schemas.openxmlformats.org/officeDocument/2006/relationships" r:id="rId4"/>
          </a:graphicData>
        </a:graphic>
      </p:graphicFrame>
      <p:sp>
        <p:nvSpPr>
          <p:cNvPr id="2" name="TextBox 1"/>
          <p:cNvSpPr txBox="1"/>
          <p:nvPr/>
        </p:nvSpPr>
        <p:spPr>
          <a:xfrm>
            <a:off x="2819400" y="1600200"/>
            <a:ext cx="3505200" cy="1600438"/>
          </a:xfrm>
          <a:prstGeom prst="rect">
            <a:avLst/>
          </a:prstGeom>
          <a:noFill/>
        </p:spPr>
        <p:txBody>
          <a:bodyPr wrap="square" rtlCol="0">
            <a:spAutoFit/>
          </a:bodyPr>
          <a:lstStyle/>
          <a:p>
            <a:r>
              <a:rPr lang="en-US" sz="1400" i="1" dirty="0" smtClean="0"/>
              <a:t>Other departments:</a:t>
            </a:r>
          </a:p>
          <a:p>
            <a:r>
              <a:rPr lang="en-US" sz="1400" dirty="0" smtClean="0"/>
              <a:t>WAC/WID</a:t>
            </a:r>
          </a:p>
          <a:p>
            <a:r>
              <a:rPr lang="en-US" sz="1400" dirty="0" smtClean="0"/>
              <a:t>Linguistics, TESOL</a:t>
            </a:r>
          </a:p>
          <a:p>
            <a:r>
              <a:rPr lang="en-US" sz="1400" dirty="0" smtClean="0"/>
              <a:t>Language, Literature(s)</a:t>
            </a:r>
          </a:p>
          <a:p>
            <a:r>
              <a:rPr lang="en-US" sz="1400" dirty="0" smtClean="0"/>
              <a:t>Education</a:t>
            </a:r>
          </a:p>
          <a:p>
            <a:r>
              <a:rPr lang="en-US" sz="1400" dirty="0" smtClean="0"/>
              <a:t>General education</a:t>
            </a:r>
          </a:p>
          <a:p>
            <a:r>
              <a:rPr lang="en-US" sz="1400" dirty="0" smtClean="0"/>
              <a:t>Speech Pathology</a:t>
            </a:r>
            <a:endParaRPr lang="en-US" sz="1400" dirty="0"/>
          </a:p>
        </p:txBody>
      </p:sp>
      <p:sp>
        <p:nvSpPr>
          <p:cNvPr id="3" name="TextBox 2"/>
          <p:cNvSpPr txBox="1"/>
          <p:nvPr/>
        </p:nvSpPr>
        <p:spPr>
          <a:xfrm>
            <a:off x="838200" y="3886200"/>
            <a:ext cx="3200400" cy="1169551"/>
          </a:xfrm>
          <a:prstGeom prst="rect">
            <a:avLst/>
          </a:prstGeom>
          <a:noFill/>
        </p:spPr>
        <p:txBody>
          <a:bodyPr wrap="square" rtlCol="0">
            <a:spAutoFit/>
          </a:bodyPr>
          <a:lstStyle/>
          <a:p>
            <a:r>
              <a:rPr lang="en-US" sz="1400" i="1" dirty="0" smtClean="0"/>
              <a:t>Other support services:</a:t>
            </a:r>
          </a:p>
          <a:p>
            <a:r>
              <a:rPr lang="en-US" sz="1400" dirty="0" smtClean="0"/>
              <a:t>Student services</a:t>
            </a:r>
          </a:p>
          <a:p>
            <a:r>
              <a:rPr lang="en-US" sz="1400" dirty="0" smtClean="0"/>
              <a:t>Learning Center, Test Prep</a:t>
            </a:r>
          </a:p>
          <a:p>
            <a:r>
              <a:rPr lang="en-US" sz="1400" dirty="0" smtClean="0"/>
              <a:t>Library, Career Services</a:t>
            </a:r>
          </a:p>
          <a:p>
            <a:r>
              <a:rPr lang="en-US" sz="1400" dirty="0" smtClean="0"/>
              <a:t>Research Office, OISS</a:t>
            </a:r>
            <a:endParaRPr lang="en-US" sz="1400" dirty="0"/>
          </a:p>
        </p:txBody>
      </p:sp>
    </p:spTree>
    <p:extLst>
      <p:ext uri="{BB962C8B-B14F-4D97-AF65-F5344CB8AC3E}">
        <p14:creationId xmlns:p14="http://schemas.microsoft.com/office/powerpoint/2010/main" val="349617976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Fragmentation: Employment Conditions</a:t>
            </a:r>
            <a:endParaRPr lang="en-US" dirty="0"/>
          </a:p>
        </p:txBody>
      </p:sp>
      <p:sp>
        <p:nvSpPr>
          <p:cNvPr id="3" name="Content Placeholder 2"/>
          <p:cNvSpPr>
            <a:spLocks noGrp="1"/>
          </p:cNvSpPr>
          <p:nvPr>
            <p:ph idx="1"/>
          </p:nvPr>
        </p:nvSpPr>
        <p:spPr/>
        <p:txBody>
          <a:bodyPr/>
          <a:lstStyle/>
          <a:p>
            <a:r>
              <a:rPr lang="en-US" dirty="0" smtClean="0"/>
              <a:t>12 academic departments</a:t>
            </a:r>
          </a:p>
          <a:p>
            <a:r>
              <a:rPr lang="en-US" dirty="0" smtClean="0"/>
              <a:t>15 support/administrative units</a:t>
            </a:r>
          </a:p>
          <a:p>
            <a:r>
              <a:rPr lang="en-US" dirty="0" smtClean="0"/>
              <a:t>57% full-time positions</a:t>
            </a:r>
          </a:p>
          <a:p>
            <a:r>
              <a:rPr lang="en-US" dirty="0" smtClean="0"/>
              <a:t>21% faculty</a:t>
            </a:r>
          </a:p>
          <a:p>
            <a:r>
              <a:rPr lang="en-US" dirty="0" smtClean="0"/>
              <a:t>21% fixed-term contracts</a:t>
            </a:r>
          </a:p>
          <a:p>
            <a:endParaRPr lang="en-US" dirty="0"/>
          </a:p>
        </p:txBody>
      </p:sp>
    </p:spTree>
    <p:extLst>
      <p:ext uri="{BB962C8B-B14F-4D97-AF65-F5344CB8AC3E}">
        <p14:creationId xmlns:p14="http://schemas.microsoft.com/office/powerpoint/2010/main" val="276425725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Fragmentation: </a:t>
            </a:r>
            <a:br>
              <a:rPr lang="en-US" dirty="0" smtClean="0"/>
            </a:br>
            <a:r>
              <a:rPr lang="en-US" dirty="0" smtClean="0"/>
              <a:t>Professional Affiliation</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170085014"/>
              </p:ext>
            </p:extLst>
          </p:nvPr>
        </p:nvGraphicFramePr>
        <p:xfrm>
          <a:off x="457200" y="1774825"/>
          <a:ext cx="8229600" cy="2743200"/>
        </p:xfrm>
        <a:graphic>
          <a:graphicData uri="http://schemas.openxmlformats.org/drawingml/2006/table">
            <a:tbl>
              <a:tblPr firstRow="1" bandRow="1">
                <a:tableStyleId>{69CF1AB2-1976-4502-BF36-3FF5EA218861}</a:tableStyleId>
              </a:tblPr>
              <a:tblGrid>
                <a:gridCol w="914400"/>
                <a:gridCol w="1295400"/>
                <a:gridCol w="6019800"/>
              </a:tblGrid>
              <a:tr h="370840">
                <a:tc>
                  <a:txBody>
                    <a:bodyPr/>
                    <a:lstStyle/>
                    <a:p>
                      <a:r>
                        <a:rPr lang="en-US" sz="2400" b="0" dirty="0" smtClean="0"/>
                        <a:t>47%</a:t>
                      </a:r>
                      <a:endParaRPr lang="en-US" sz="2400" b="0" dirty="0">
                        <a:solidFill>
                          <a:schemeClr val="tx1"/>
                        </a:solidFill>
                      </a:endParaRPr>
                    </a:p>
                  </a:txBody>
                  <a:tcPr/>
                </a:tc>
                <a:tc>
                  <a:txBody>
                    <a:bodyPr/>
                    <a:lstStyle/>
                    <a:p>
                      <a:r>
                        <a:rPr lang="en-US" sz="2400" b="0" dirty="0" smtClean="0"/>
                        <a:t>TESOL</a:t>
                      </a:r>
                      <a:endParaRPr lang="en-US" sz="2400" b="0" dirty="0">
                        <a:solidFill>
                          <a:schemeClr val="tx1"/>
                        </a:solidFill>
                      </a:endParaRPr>
                    </a:p>
                  </a:txBody>
                  <a:tcPr/>
                </a:tc>
                <a:tc>
                  <a:txBody>
                    <a:bodyPr/>
                    <a:lstStyle/>
                    <a:p>
                      <a:r>
                        <a:rPr lang="en-US" b="0" dirty="0" smtClean="0"/>
                        <a:t>Teachers of English to Speakers</a:t>
                      </a:r>
                      <a:r>
                        <a:rPr lang="en-US" b="0" baseline="0" dirty="0" smtClean="0"/>
                        <a:t> of Other Languages</a:t>
                      </a:r>
                      <a:endParaRPr lang="en-US" b="0" dirty="0">
                        <a:solidFill>
                          <a:schemeClr val="tx1"/>
                        </a:solidFill>
                      </a:endParaRPr>
                    </a:p>
                  </a:txBody>
                  <a:tcPr/>
                </a:tc>
              </a:tr>
              <a:tr h="370840">
                <a:tc>
                  <a:txBody>
                    <a:bodyPr/>
                    <a:lstStyle/>
                    <a:p>
                      <a:r>
                        <a:rPr lang="en-US" sz="2400" dirty="0" smtClean="0"/>
                        <a:t>33%</a:t>
                      </a:r>
                      <a:endParaRPr lang="en-US" sz="2400" dirty="0"/>
                    </a:p>
                  </a:txBody>
                  <a:tcPr/>
                </a:tc>
                <a:tc>
                  <a:txBody>
                    <a:bodyPr/>
                    <a:lstStyle/>
                    <a:p>
                      <a:r>
                        <a:rPr lang="en-US" sz="2400" dirty="0" smtClean="0"/>
                        <a:t>CCCC</a:t>
                      </a:r>
                      <a:endParaRPr lang="en-US" sz="2400" dirty="0"/>
                    </a:p>
                  </a:txBody>
                  <a:tcPr/>
                </a:tc>
                <a:tc>
                  <a:txBody>
                    <a:bodyPr/>
                    <a:lstStyle/>
                    <a:p>
                      <a:r>
                        <a:rPr lang="en-US" dirty="0" smtClean="0"/>
                        <a:t>Conference</a:t>
                      </a:r>
                      <a:r>
                        <a:rPr lang="en-US" baseline="0" dirty="0" smtClean="0"/>
                        <a:t> on College Composition and Communication</a:t>
                      </a:r>
                      <a:endParaRPr lang="en-US" dirty="0"/>
                    </a:p>
                  </a:txBody>
                  <a:tcPr/>
                </a:tc>
              </a:tr>
              <a:tr h="370840">
                <a:tc>
                  <a:txBody>
                    <a:bodyPr/>
                    <a:lstStyle/>
                    <a:p>
                      <a:r>
                        <a:rPr lang="en-US" sz="2400" dirty="0" smtClean="0"/>
                        <a:t>33%</a:t>
                      </a:r>
                      <a:endParaRPr lang="en-US" sz="2400" dirty="0"/>
                    </a:p>
                  </a:txBody>
                  <a:tcPr/>
                </a:tc>
                <a:tc>
                  <a:txBody>
                    <a:bodyPr/>
                    <a:lstStyle/>
                    <a:p>
                      <a:r>
                        <a:rPr lang="en-US" sz="2400" dirty="0" smtClean="0"/>
                        <a:t>IWCA</a:t>
                      </a:r>
                      <a:endParaRPr lang="en-US" sz="2400" dirty="0"/>
                    </a:p>
                  </a:txBody>
                  <a:tcPr/>
                </a:tc>
                <a:tc>
                  <a:txBody>
                    <a:bodyPr/>
                    <a:lstStyle/>
                    <a:p>
                      <a:r>
                        <a:rPr lang="en-US" dirty="0" smtClean="0"/>
                        <a:t>International Writing Centers</a:t>
                      </a:r>
                      <a:r>
                        <a:rPr lang="en-US" baseline="0" dirty="0" smtClean="0"/>
                        <a:t> Association</a:t>
                      </a:r>
                      <a:endParaRPr lang="en-US" dirty="0"/>
                    </a:p>
                  </a:txBody>
                  <a:tcPr/>
                </a:tc>
              </a:tr>
              <a:tr h="370840">
                <a:tc>
                  <a:txBody>
                    <a:bodyPr/>
                    <a:lstStyle/>
                    <a:p>
                      <a:r>
                        <a:rPr lang="en-US" sz="2400" dirty="0" smtClean="0"/>
                        <a:t>26%</a:t>
                      </a:r>
                      <a:endParaRPr lang="en-US" sz="2400" dirty="0"/>
                    </a:p>
                  </a:txBody>
                  <a:tcPr/>
                </a:tc>
                <a:tc>
                  <a:txBody>
                    <a:bodyPr/>
                    <a:lstStyle/>
                    <a:p>
                      <a:r>
                        <a:rPr lang="en-US" sz="2400" dirty="0" smtClean="0"/>
                        <a:t>SSLW</a:t>
                      </a:r>
                      <a:endParaRPr lang="en-US" sz="2400" dirty="0"/>
                    </a:p>
                  </a:txBody>
                  <a:tcPr/>
                </a:tc>
                <a:tc>
                  <a:txBody>
                    <a:bodyPr/>
                    <a:lstStyle/>
                    <a:p>
                      <a:r>
                        <a:rPr lang="en-US" dirty="0" smtClean="0"/>
                        <a:t>Symposium on Second</a:t>
                      </a:r>
                      <a:r>
                        <a:rPr lang="en-US" baseline="0" dirty="0" smtClean="0"/>
                        <a:t> Language Writing</a:t>
                      </a:r>
                      <a:endParaRPr lang="en-US" dirty="0"/>
                    </a:p>
                  </a:txBody>
                  <a:tcPr/>
                </a:tc>
              </a:tr>
              <a:tr h="370840">
                <a:tc>
                  <a:txBody>
                    <a:bodyPr/>
                    <a:lstStyle/>
                    <a:p>
                      <a:r>
                        <a:rPr lang="en-US" sz="2400" dirty="0" smtClean="0"/>
                        <a:t>21%</a:t>
                      </a:r>
                      <a:endParaRPr lang="en-US" sz="2400" dirty="0"/>
                    </a:p>
                  </a:txBody>
                  <a:tcPr/>
                </a:tc>
                <a:tc>
                  <a:txBody>
                    <a:bodyPr/>
                    <a:lstStyle/>
                    <a:p>
                      <a:r>
                        <a:rPr lang="en-US" sz="2400" dirty="0" smtClean="0"/>
                        <a:t>CWPA</a:t>
                      </a:r>
                      <a:endParaRPr lang="en-US" sz="2400" dirty="0"/>
                    </a:p>
                  </a:txBody>
                  <a:tcPr/>
                </a:tc>
                <a:tc>
                  <a:txBody>
                    <a:bodyPr/>
                    <a:lstStyle/>
                    <a:p>
                      <a:r>
                        <a:rPr lang="en-US" dirty="0" smtClean="0"/>
                        <a:t>Conference</a:t>
                      </a:r>
                      <a:r>
                        <a:rPr lang="en-US" baseline="0" dirty="0" smtClean="0"/>
                        <a:t> of Writing Program Administrators</a:t>
                      </a:r>
                      <a:endParaRPr lang="en-US" dirty="0"/>
                    </a:p>
                  </a:txBody>
                  <a:tcPr/>
                </a:tc>
              </a:tr>
              <a:tr h="370840">
                <a:tc>
                  <a:txBody>
                    <a:bodyPr/>
                    <a:lstStyle/>
                    <a:p>
                      <a:r>
                        <a:rPr lang="en-US" sz="2400" dirty="0" smtClean="0"/>
                        <a:t>18%</a:t>
                      </a:r>
                      <a:endParaRPr lang="en-US" sz="2400" dirty="0"/>
                    </a:p>
                  </a:txBody>
                  <a:tcPr/>
                </a:tc>
                <a:tc>
                  <a:txBody>
                    <a:bodyPr/>
                    <a:lstStyle/>
                    <a:p>
                      <a:r>
                        <a:rPr lang="en-US" sz="2400" dirty="0" smtClean="0"/>
                        <a:t>EATAW</a:t>
                      </a:r>
                      <a:endParaRPr lang="en-US" sz="2400" dirty="0"/>
                    </a:p>
                  </a:txBody>
                  <a:tcPr/>
                </a:tc>
                <a:tc>
                  <a:txBody>
                    <a:bodyPr/>
                    <a:lstStyle/>
                    <a:p>
                      <a:r>
                        <a:rPr lang="en-US" dirty="0" smtClean="0"/>
                        <a:t>European Association of Teachers of Academic Writers</a:t>
                      </a:r>
                      <a:endParaRPr lang="en-US" dirty="0"/>
                    </a:p>
                  </a:txBody>
                  <a:tcPr/>
                </a:tc>
              </a:tr>
            </a:tbl>
          </a:graphicData>
        </a:graphic>
      </p:graphicFrame>
      <p:sp>
        <p:nvSpPr>
          <p:cNvPr id="5" name="TextBox 4"/>
          <p:cNvSpPr txBox="1"/>
          <p:nvPr/>
        </p:nvSpPr>
        <p:spPr>
          <a:xfrm>
            <a:off x="1264228" y="4876800"/>
            <a:ext cx="6996545" cy="523220"/>
          </a:xfrm>
          <a:prstGeom prst="rect">
            <a:avLst/>
          </a:prstGeom>
          <a:noFill/>
        </p:spPr>
        <p:txBody>
          <a:bodyPr wrap="square" rtlCol="0">
            <a:spAutoFit/>
          </a:bodyPr>
          <a:lstStyle/>
          <a:p>
            <a:r>
              <a:rPr lang="en-US" sz="2800" dirty="0" smtClean="0"/>
              <a:t>… and 39 other conferences or associations!</a:t>
            </a:r>
            <a:endParaRPr lang="en-US" dirty="0"/>
          </a:p>
        </p:txBody>
      </p:sp>
    </p:spTree>
    <p:extLst>
      <p:ext uri="{BB962C8B-B14F-4D97-AF65-F5344CB8AC3E}">
        <p14:creationId xmlns:p14="http://schemas.microsoft.com/office/powerpoint/2010/main" val="249121549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Exemplary Programs, </a:t>
            </a:r>
            <a:br>
              <a:rPr lang="en-US" dirty="0" smtClean="0"/>
            </a:br>
            <a:r>
              <a:rPr lang="en-US" dirty="0" smtClean="0"/>
              <a:t>Innovative Ideas</a:t>
            </a:r>
            <a:endParaRPr lang="en-US" dirty="0"/>
          </a:p>
        </p:txBody>
      </p:sp>
      <p:sp>
        <p:nvSpPr>
          <p:cNvPr id="3" name="Content Placeholder 2"/>
          <p:cNvSpPr>
            <a:spLocks noGrp="1"/>
          </p:cNvSpPr>
          <p:nvPr>
            <p:ph idx="1"/>
          </p:nvPr>
        </p:nvSpPr>
        <p:spPr/>
        <p:txBody>
          <a:bodyPr/>
          <a:lstStyle/>
          <a:p>
            <a:r>
              <a:rPr lang="en-US" dirty="0" smtClean="0"/>
              <a:t>Grant Writing classes</a:t>
            </a:r>
          </a:p>
          <a:p>
            <a:r>
              <a:rPr lang="en-US" dirty="0" smtClean="0"/>
              <a:t>Embedded WC consultants in graduate classes</a:t>
            </a:r>
          </a:p>
          <a:p>
            <a:r>
              <a:rPr lang="en-US" dirty="0" smtClean="0"/>
              <a:t>TED-Talk-like presentation workshop</a:t>
            </a:r>
          </a:p>
          <a:p>
            <a:r>
              <a:rPr lang="en-US" dirty="0" smtClean="0"/>
              <a:t>Thesis forum</a:t>
            </a:r>
          </a:p>
          <a:p>
            <a:r>
              <a:rPr lang="en-US" dirty="0" smtClean="0"/>
              <a:t>Integrated bridge programs</a:t>
            </a:r>
          </a:p>
          <a:p>
            <a:r>
              <a:rPr lang="en-US" dirty="0" smtClean="0"/>
              <a:t>Conditional-admissions cohort program</a:t>
            </a:r>
          </a:p>
          <a:p>
            <a:endParaRPr lang="en-US" dirty="0"/>
          </a:p>
        </p:txBody>
      </p:sp>
    </p:spTree>
    <p:extLst>
      <p:ext uri="{BB962C8B-B14F-4D97-AF65-F5344CB8AC3E}">
        <p14:creationId xmlns:p14="http://schemas.microsoft.com/office/powerpoint/2010/main" val="52589483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Take-</a:t>
            </a:r>
            <a:r>
              <a:rPr lang="en-US" dirty="0" err="1" smtClean="0"/>
              <a:t>Aways</a:t>
            </a:r>
            <a:endParaRPr lang="en-US" dirty="0"/>
          </a:p>
        </p:txBody>
      </p:sp>
      <p:sp>
        <p:nvSpPr>
          <p:cNvPr id="3" name="Content Placeholder 2"/>
          <p:cNvSpPr>
            <a:spLocks noGrp="1"/>
          </p:cNvSpPr>
          <p:nvPr>
            <p:ph idx="1"/>
          </p:nvPr>
        </p:nvSpPr>
        <p:spPr/>
        <p:txBody>
          <a:bodyPr/>
          <a:lstStyle/>
          <a:p>
            <a:r>
              <a:rPr lang="en-US" dirty="0" smtClean="0"/>
              <a:t>Huge variation in levels of support available</a:t>
            </a:r>
          </a:p>
          <a:p>
            <a:r>
              <a:rPr lang="en-US" dirty="0" smtClean="0"/>
              <a:t>Different approaches to graduate support</a:t>
            </a:r>
          </a:p>
          <a:p>
            <a:r>
              <a:rPr lang="en-US" dirty="0" smtClean="0"/>
              <a:t>Fragmentation on campus</a:t>
            </a:r>
          </a:p>
          <a:p>
            <a:r>
              <a:rPr lang="en-US" dirty="0" smtClean="0"/>
              <a:t>Lack of connections among educators</a:t>
            </a:r>
          </a:p>
          <a:p>
            <a:r>
              <a:rPr lang="en-US" dirty="0" smtClean="0"/>
              <a:t>Need for a professional/scholarly home</a:t>
            </a:r>
          </a:p>
          <a:p>
            <a:pPr marL="118872" indent="0">
              <a:buNone/>
            </a:pPr>
            <a:endParaRPr lang="en-US" dirty="0"/>
          </a:p>
        </p:txBody>
      </p:sp>
    </p:spTree>
    <p:extLst>
      <p:ext uri="{BB962C8B-B14F-4D97-AF65-F5344CB8AC3E}">
        <p14:creationId xmlns:p14="http://schemas.microsoft.com/office/powerpoint/2010/main" val="126813244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Consortium on Graduate Communication</a:t>
            </a:r>
            <a:endParaRPr lang="en-US" dirty="0"/>
          </a:p>
        </p:txBody>
      </p:sp>
      <p:sp>
        <p:nvSpPr>
          <p:cNvPr id="3" name="Content Placeholder 2"/>
          <p:cNvSpPr>
            <a:spLocks noGrp="1"/>
          </p:cNvSpPr>
          <p:nvPr>
            <p:ph idx="1"/>
          </p:nvPr>
        </p:nvSpPr>
        <p:spPr/>
        <p:txBody>
          <a:bodyPr/>
          <a:lstStyle/>
          <a:p>
            <a:r>
              <a:rPr lang="en-US" dirty="0" smtClean="0"/>
              <a:t>Professional community for educators of graduate students</a:t>
            </a:r>
          </a:p>
          <a:p>
            <a:r>
              <a:rPr lang="en-US" dirty="0" smtClean="0"/>
              <a:t>Free to join</a:t>
            </a:r>
          </a:p>
          <a:p>
            <a:r>
              <a:rPr lang="en-US" dirty="0" smtClean="0">
                <a:hlinkClick r:id="rId2"/>
              </a:rPr>
              <a:t>http://gradconsortium.wordpress.com</a:t>
            </a:r>
            <a:r>
              <a:rPr lang="en-US" dirty="0" smtClean="0"/>
              <a:t>:</a:t>
            </a:r>
          </a:p>
          <a:p>
            <a:pPr lvl="1"/>
            <a:r>
              <a:rPr lang="en-US" dirty="0" smtClean="0"/>
              <a:t>Listserv</a:t>
            </a:r>
          </a:p>
          <a:p>
            <a:pPr lvl="1"/>
            <a:r>
              <a:rPr lang="en-US" dirty="0" smtClean="0"/>
              <a:t>Program directory</a:t>
            </a:r>
          </a:p>
          <a:p>
            <a:pPr lvl="1"/>
            <a:r>
              <a:rPr lang="en-US" dirty="0" smtClean="0"/>
              <a:t>Resources (sample syllabi)</a:t>
            </a:r>
          </a:p>
          <a:p>
            <a:pPr lvl="1"/>
            <a:r>
              <a:rPr lang="en-US" dirty="0" smtClean="0"/>
              <a:t>This PPT </a:t>
            </a:r>
            <a:r>
              <a:rPr lang="en-US" smtClean="0"/>
              <a:t>&amp; bibliography</a:t>
            </a:r>
            <a:endParaRPr lang="en-US" dirty="0" smtClean="0"/>
          </a:p>
        </p:txBody>
      </p:sp>
    </p:spTree>
    <p:extLst>
      <p:ext uri="{BB962C8B-B14F-4D97-AF65-F5344CB8AC3E}">
        <p14:creationId xmlns:p14="http://schemas.microsoft.com/office/powerpoint/2010/main" val="45198449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What Motivated this Research</a:t>
            </a:r>
            <a:endParaRPr lang="en-US" dirty="0"/>
          </a:p>
        </p:txBody>
      </p:sp>
      <p:sp>
        <p:nvSpPr>
          <p:cNvPr id="3" name="Content Placeholder 2"/>
          <p:cNvSpPr>
            <a:spLocks noGrp="1"/>
          </p:cNvSpPr>
          <p:nvPr>
            <p:ph idx="1"/>
          </p:nvPr>
        </p:nvSpPr>
        <p:spPr/>
        <p:txBody>
          <a:bodyPr>
            <a:normAutofit fontScale="92500"/>
          </a:bodyPr>
          <a:lstStyle/>
          <a:p>
            <a:pPr marL="118872" indent="0">
              <a:buNone/>
            </a:pPr>
            <a:r>
              <a:rPr lang="en-US" dirty="0" smtClean="0"/>
              <a:t>Increased awareness of the needs of (L2) graduate students</a:t>
            </a:r>
          </a:p>
          <a:p>
            <a:pPr lvl="1"/>
            <a:r>
              <a:rPr lang="en-US" dirty="0" smtClean="0"/>
              <a:t>Increased # of international grad students </a:t>
            </a:r>
            <a:r>
              <a:rPr lang="en-US" sz="2200" dirty="0" smtClean="0"/>
              <a:t>(CGS, 2014): </a:t>
            </a:r>
            <a:endParaRPr lang="en-US" dirty="0" smtClean="0"/>
          </a:p>
          <a:p>
            <a:pPr lvl="2"/>
            <a:r>
              <a:rPr lang="en-US" dirty="0" smtClean="0"/>
              <a:t>In 2012/13, 20% of grad students in the US were int’l</a:t>
            </a:r>
          </a:p>
          <a:p>
            <a:pPr lvl="2"/>
            <a:r>
              <a:rPr lang="en-US" dirty="0" smtClean="0"/>
              <a:t>From 2012 to 2013, first-time int’l grad students rose by 11.5%, while domestic numbers fell by 2.1% (p. 76)</a:t>
            </a:r>
          </a:p>
          <a:p>
            <a:pPr lvl="1"/>
            <a:r>
              <a:rPr lang="en-US" dirty="0" smtClean="0"/>
              <a:t>Increased # of masters</a:t>
            </a:r>
            <a:r>
              <a:rPr lang="en-US" dirty="0"/>
              <a:t>’ students </a:t>
            </a:r>
            <a:r>
              <a:rPr lang="en-US" sz="2200" dirty="0"/>
              <a:t>(</a:t>
            </a:r>
            <a:r>
              <a:rPr lang="en-US" sz="2200" i="1" dirty="0"/>
              <a:t>Open Doors Data</a:t>
            </a:r>
            <a:r>
              <a:rPr lang="en-US" sz="2200" dirty="0"/>
              <a:t>, 2014</a:t>
            </a:r>
            <a:r>
              <a:rPr lang="en-US" sz="2200" dirty="0" smtClean="0"/>
              <a:t>)</a:t>
            </a:r>
            <a:r>
              <a:rPr lang="en-US" dirty="0" smtClean="0"/>
              <a:t>:</a:t>
            </a:r>
          </a:p>
          <a:p>
            <a:pPr lvl="2"/>
            <a:r>
              <a:rPr lang="en-US" dirty="0"/>
              <a:t>I</a:t>
            </a:r>
            <a:r>
              <a:rPr lang="en-US" dirty="0" smtClean="0"/>
              <a:t>n 2012/13, 53.3% of all int’l grad students in the US were at the master’s level, representing an 8% increase since the previous year. </a:t>
            </a:r>
          </a:p>
        </p:txBody>
      </p:sp>
    </p:spTree>
    <p:extLst>
      <p:ext uri="{BB962C8B-B14F-4D97-AF65-F5344CB8AC3E}">
        <p14:creationId xmlns:p14="http://schemas.microsoft.com/office/powerpoint/2010/main" val="30878892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Role of the CGC</a:t>
            </a:r>
            <a:endParaRPr lang="en-US" dirty="0"/>
          </a:p>
        </p:txBody>
      </p:sp>
      <p:sp>
        <p:nvSpPr>
          <p:cNvPr id="3" name="Content Placeholder 2"/>
          <p:cNvSpPr>
            <a:spLocks noGrp="1"/>
          </p:cNvSpPr>
          <p:nvPr>
            <p:ph idx="1"/>
          </p:nvPr>
        </p:nvSpPr>
        <p:spPr/>
        <p:txBody>
          <a:bodyPr/>
          <a:lstStyle/>
          <a:p>
            <a:r>
              <a:rPr lang="en-US" dirty="0"/>
              <a:t>I</a:t>
            </a:r>
            <a:r>
              <a:rPr lang="en-US" dirty="0" smtClean="0"/>
              <a:t>deas and material sharing</a:t>
            </a:r>
          </a:p>
          <a:p>
            <a:r>
              <a:rPr lang="en-US" dirty="0" smtClean="0"/>
              <a:t>Collaboration and research</a:t>
            </a:r>
          </a:p>
          <a:p>
            <a:r>
              <a:rPr lang="en-US" dirty="0" smtClean="0"/>
              <a:t>Professional meeting venues …</a:t>
            </a:r>
            <a:endParaRPr lang="en-US" dirty="0"/>
          </a:p>
        </p:txBody>
      </p:sp>
    </p:spTree>
    <p:extLst>
      <p:ext uri="{BB962C8B-B14F-4D97-AF65-F5344CB8AC3E}">
        <p14:creationId xmlns:p14="http://schemas.microsoft.com/office/powerpoint/2010/main" val="327744106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Upcoming Events</a:t>
            </a:r>
            <a:endParaRPr lang="en-US" dirty="0"/>
          </a:p>
        </p:txBody>
      </p:sp>
      <p:sp>
        <p:nvSpPr>
          <p:cNvPr id="3" name="Content Placeholder 2"/>
          <p:cNvSpPr>
            <a:spLocks noGrp="1"/>
          </p:cNvSpPr>
          <p:nvPr>
            <p:ph idx="1"/>
          </p:nvPr>
        </p:nvSpPr>
        <p:spPr/>
        <p:txBody>
          <a:bodyPr>
            <a:normAutofit lnSpcReduction="10000"/>
          </a:bodyPr>
          <a:lstStyle/>
          <a:p>
            <a:r>
              <a:rPr lang="en-US" b="1" dirty="0" smtClean="0"/>
              <a:t>CGC Social</a:t>
            </a:r>
            <a:r>
              <a:rPr lang="en-US" dirty="0" smtClean="0"/>
              <a:t>: </a:t>
            </a:r>
            <a:r>
              <a:rPr lang="en-US" dirty="0" err="1" smtClean="0"/>
              <a:t>Postino</a:t>
            </a:r>
            <a:r>
              <a:rPr lang="en-US" dirty="0" smtClean="0"/>
              <a:t> Wine Café this </a:t>
            </a:r>
            <a:r>
              <a:rPr lang="en-US" dirty="0" smtClean="0"/>
              <a:t>evening, after the </a:t>
            </a:r>
            <a:r>
              <a:rPr lang="en-US" dirty="0" smtClean="0"/>
              <a:t>banquet (9pm?)</a:t>
            </a:r>
            <a:endParaRPr lang="en-US" dirty="0" smtClean="0"/>
          </a:p>
          <a:p>
            <a:r>
              <a:rPr lang="en-US" b="1" dirty="0" smtClean="0"/>
              <a:t>CGC Colloquium</a:t>
            </a:r>
            <a:r>
              <a:rPr lang="en-US" dirty="0" smtClean="0"/>
              <a:t>: Wednesday March 25, afternoon, University of Toronto </a:t>
            </a:r>
            <a:br>
              <a:rPr lang="en-US" dirty="0" smtClean="0"/>
            </a:br>
            <a:r>
              <a:rPr lang="en-US" sz="2600" dirty="0" smtClean="0"/>
              <a:t>(between AAAL and TESOL)</a:t>
            </a:r>
            <a:endParaRPr lang="en-US" dirty="0" smtClean="0"/>
          </a:p>
          <a:p>
            <a:r>
              <a:rPr lang="en-US" dirty="0" smtClean="0"/>
              <a:t>Bibliography, PPT, and membership info:</a:t>
            </a:r>
          </a:p>
          <a:p>
            <a:pPr lvl="1"/>
            <a:r>
              <a:rPr lang="en-US" dirty="0" smtClean="0">
                <a:hlinkClick r:id="rId2"/>
              </a:rPr>
              <a:t>http://gradconsortium.wordpress.com</a:t>
            </a:r>
            <a:r>
              <a:rPr lang="en-US" dirty="0" smtClean="0"/>
              <a:t> </a:t>
            </a:r>
          </a:p>
          <a:p>
            <a:pPr marL="457200" lvl="1" indent="0">
              <a:buNone/>
            </a:pPr>
            <a:endParaRPr lang="en-US" dirty="0"/>
          </a:p>
          <a:p>
            <a:pPr marL="274320" lvl="1" indent="0">
              <a:buNone/>
            </a:pPr>
            <a:r>
              <a:rPr lang="en-US" dirty="0" smtClean="0"/>
              <a:t>Nigel </a:t>
            </a:r>
            <a:r>
              <a:rPr lang="en-US" dirty="0" err="1" smtClean="0"/>
              <a:t>Caplan</a:t>
            </a:r>
            <a:r>
              <a:rPr lang="en-US" dirty="0" smtClean="0"/>
              <a:t> (</a:t>
            </a:r>
            <a:r>
              <a:rPr lang="en-US" dirty="0" smtClean="0">
                <a:hlinkClick r:id="rId3"/>
              </a:rPr>
              <a:t>nacaplan@udel.edu</a:t>
            </a:r>
            <a:r>
              <a:rPr lang="en-US" dirty="0" smtClean="0"/>
              <a:t>)</a:t>
            </a:r>
          </a:p>
          <a:p>
            <a:pPr marL="274320" lvl="1" indent="0">
              <a:buNone/>
            </a:pPr>
            <a:r>
              <a:rPr lang="en-US" dirty="0" smtClean="0"/>
              <a:t>Michelle Cox (</a:t>
            </a:r>
            <a:r>
              <a:rPr lang="en-US" dirty="0" smtClean="0">
                <a:hlinkClick r:id="rId4"/>
              </a:rPr>
              <a:t>mtc225@cornell.edu</a:t>
            </a:r>
            <a:r>
              <a:rPr lang="en-US" dirty="0" smtClean="0"/>
              <a:t>) </a:t>
            </a:r>
            <a:endParaRPr lang="en-US" dirty="0"/>
          </a:p>
        </p:txBody>
      </p:sp>
    </p:spTree>
    <p:extLst>
      <p:ext uri="{BB962C8B-B14F-4D97-AF65-F5344CB8AC3E}">
        <p14:creationId xmlns:p14="http://schemas.microsoft.com/office/powerpoint/2010/main" val="419801288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What Motivated this Research</a:t>
            </a:r>
            <a:endParaRPr lang="en-US" dirty="0"/>
          </a:p>
        </p:txBody>
      </p:sp>
      <p:sp>
        <p:nvSpPr>
          <p:cNvPr id="3" name="Content Placeholder 2"/>
          <p:cNvSpPr>
            <a:spLocks noGrp="1"/>
          </p:cNvSpPr>
          <p:nvPr>
            <p:ph idx="1"/>
          </p:nvPr>
        </p:nvSpPr>
        <p:spPr/>
        <p:txBody>
          <a:bodyPr>
            <a:normAutofit/>
          </a:bodyPr>
          <a:lstStyle/>
          <a:p>
            <a:pPr marL="118872" indent="0">
              <a:buNone/>
            </a:pPr>
            <a:r>
              <a:rPr lang="en-US" dirty="0" smtClean="0"/>
              <a:t>Despite these increases …</a:t>
            </a:r>
          </a:p>
          <a:p>
            <a:pPr marL="118872" indent="0">
              <a:buNone/>
            </a:pPr>
            <a:endParaRPr lang="en-US" dirty="0" smtClean="0"/>
          </a:p>
          <a:p>
            <a:r>
              <a:rPr lang="en-US" dirty="0" smtClean="0"/>
              <a:t>Lack of research into </a:t>
            </a:r>
            <a:r>
              <a:rPr lang="en-US" dirty="0" smtClean="0"/>
              <a:t>systematic graduate </a:t>
            </a:r>
            <a:r>
              <a:rPr lang="en-US" dirty="0" smtClean="0"/>
              <a:t>communication support</a:t>
            </a:r>
          </a:p>
          <a:p>
            <a:pPr marL="118872" indent="0">
              <a:buNone/>
            </a:pPr>
            <a:endParaRPr lang="en-US" dirty="0" smtClean="0"/>
          </a:p>
          <a:p>
            <a:r>
              <a:rPr lang="en-US" dirty="0" smtClean="0"/>
              <a:t>Diffusion of knowledge</a:t>
            </a:r>
          </a:p>
        </p:txBody>
      </p:sp>
    </p:spTree>
    <p:extLst>
      <p:ext uri="{BB962C8B-B14F-4D97-AF65-F5344CB8AC3E}">
        <p14:creationId xmlns:p14="http://schemas.microsoft.com/office/powerpoint/2010/main" val="349101982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Survey sample</a:t>
            </a:r>
            <a:endParaRPr lang="en-US" dirty="0"/>
          </a:p>
        </p:txBody>
      </p:sp>
      <p:sp>
        <p:nvSpPr>
          <p:cNvPr id="3" name="Content Placeholder 2"/>
          <p:cNvSpPr>
            <a:spLocks noGrp="1"/>
          </p:cNvSpPr>
          <p:nvPr>
            <p:ph idx="1"/>
          </p:nvPr>
        </p:nvSpPr>
        <p:spPr>
          <a:xfrm>
            <a:off x="457200" y="1600200"/>
            <a:ext cx="8229600" cy="5105400"/>
          </a:xfrm>
        </p:spPr>
        <p:txBody>
          <a:bodyPr>
            <a:normAutofit/>
          </a:bodyPr>
          <a:lstStyle/>
          <a:p>
            <a:pPr marL="0" indent="0">
              <a:buNone/>
            </a:pPr>
            <a:r>
              <a:rPr lang="en-US" dirty="0" smtClean="0"/>
              <a:t>Survey for new members of newly established </a:t>
            </a:r>
            <a:r>
              <a:rPr lang="en-US" b="1" dirty="0" smtClean="0"/>
              <a:t>Consortium </a:t>
            </a:r>
            <a:r>
              <a:rPr lang="en-US" b="1" dirty="0" smtClean="0"/>
              <a:t>on</a:t>
            </a:r>
            <a:r>
              <a:rPr lang="en-US" b="1" dirty="0" smtClean="0"/>
              <a:t> </a:t>
            </a:r>
            <a:r>
              <a:rPr lang="en-US" b="1" dirty="0" smtClean="0"/>
              <a:t>Graduate Communication </a:t>
            </a:r>
            <a:r>
              <a:rPr lang="en-US" dirty="0" smtClean="0"/>
              <a:t>(CGC). </a:t>
            </a:r>
          </a:p>
          <a:p>
            <a:pPr marL="0" indent="0">
              <a:buNone/>
            </a:pPr>
            <a:endParaRPr lang="en-US" dirty="0" smtClean="0"/>
          </a:p>
          <a:p>
            <a:pPr marL="0" indent="0">
              <a:buNone/>
            </a:pPr>
            <a:r>
              <a:rPr lang="en-US" dirty="0" smtClean="0"/>
              <a:t>Questions on:</a:t>
            </a:r>
          </a:p>
          <a:p>
            <a:pPr lvl="1"/>
            <a:r>
              <a:rPr lang="en-US" dirty="0"/>
              <a:t>Support services offered</a:t>
            </a:r>
          </a:p>
          <a:p>
            <a:pPr lvl="1"/>
            <a:r>
              <a:rPr lang="en-US" dirty="0" smtClean="0"/>
              <a:t>Professional </a:t>
            </a:r>
            <a:r>
              <a:rPr lang="en-US" dirty="0"/>
              <a:t>affiliation</a:t>
            </a:r>
          </a:p>
          <a:p>
            <a:pPr lvl="1"/>
            <a:r>
              <a:rPr lang="en-US" dirty="0"/>
              <a:t>Institutional position</a:t>
            </a:r>
          </a:p>
          <a:p>
            <a:pPr lvl="1"/>
            <a:r>
              <a:rPr lang="en-US" dirty="0" smtClean="0"/>
              <a:t>Need </a:t>
            </a:r>
            <a:r>
              <a:rPr lang="en-US" dirty="0"/>
              <a:t>for </a:t>
            </a:r>
            <a:r>
              <a:rPr lang="en-US" dirty="0" smtClean="0"/>
              <a:t>CGC</a:t>
            </a:r>
          </a:p>
          <a:p>
            <a:pPr marL="274320" lvl="1" indent="0">
              <a:buNone/>
            </a:pPr>
            <a:endParaRPr lang="en-US" sz="1900" dirty="0"/>
          </a:p>
        </p:txBody>
      </p:sp>
    </p:spTree>
    <p:extLst>
      <p:ext uri="{BB962C8B-B14F-4D97-AF65-F5344CB8AC3E}">
        <p14:creationId xmlns:p14="http://schemas.microsoft.com/office/powerpoint/2010/main" val="281242883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Survey sample</a:t>
            </a:r>
            <a:endParaRPr lang="en-US" dirty="0"/>
          </a:p>
        </p:txBody>
      </p:sp>
      <p:sp>
        <p:nvSpPr>
          <p:cNvPr id="3" name="Content Placeholder 2"/>
          <p:cNvSpPr>
            <a:spLocks noGrp="1"/>
          </p:cNvSpPr>
          <p:nvPr>
            <p:ph idx="1"/>
          </p:nvPr>
        </p:nvSpPr>
        <p:spPr>
          <a:xfrm>
            <a:off x="457200" y="1600200"/>
            <a:ext cx="8229600" cy="5105400"/>
          </a:xfrm>
        </p:spPr>
        <p:txBody>
          <a:bodyPr>
            <a:normAutofit/>
          </a:bodyPr>
          <a:lstStyle/>
          <a:p>
            <a:pPr marL="0" indent="0">
              <a:buNone/>
            </a:pPr>
            <a:r>
              <a:rPr lang="en-US" dirty="0" smtClean="0"/>
              <a:t>Sample frame: </a:t>
            </a:r>
          </a:p>
          <a:p>
            <a:pPr lvl="1"/>
            <a:r>
              <a:rPr lang="en-US" dirty="0" smtClean="0"/>
              <a:t>213 responses (April-July 2014) </a:t>
            </a:r>
          </a:p>
          <a:p>
            <a:pPr marL="457200" lvl="1" indent="0">
              <a:buNone/>
            </a:pPr>
            <a:r>
              <a:rPr lang="en-US" dirty="0" smtClean="0"/>
              <a:t>(as of last week, 255 responses)</a:t>
            </a:r>
          </a:p>
          <a:p>
            <a:pPr lvl="1"/>
            <a:r>
              <a:rPr lang="en-US" dirty="0" smtClean="0"/>
              <a:t>210 complete, unique responses from </a:t>
            </a:r>
            <a:r>
              <a:rPr lang="en-US" dirty="0" smtClean="0"/>
              <a:t>161 </a:t>
            </a:r>
            <a:r>
              <a:rPr lang="en-US" dirty="0" smtClean="0"/>
              <a:t>universities analyzed</a:t>
            </a:r>
          </a:p>
          <a:p>
            <a:pPr lvl="1"/>
            <a:r>
              <a:rPr lang="en-US" dirty="0" smtClean="0"/>
              <a:t>28 countries (68% of respondents from U.S.)</a:t>
            </a:r>
          </a:p>
        </p:txBody>
      </p:sp>
    </p:spTree>
    <p:extLst>
      <p:ext uri="{BB962C8B-B14F-4D97-AF65-F5344CB8AC3E}">
        <p14:creationId xmlns:p14="http://schemas.microsoft.com/office/powerpoint/2010/main" val="192442695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Results</a:t>
            </a:r>
            <a:endParaRPr lang="en-US" dirty="0"/>
          </a:p>
        </p:txBody>
      </p:sp>
      <p:sp>
        <p:nvSpPr>
          <p:cNvPr id="3" name="Content Placeholder 2"/>
          <p:cNvSpPr>
            <a:spLocks noGrp="1"/>
          </p:cNvSpPr>
          <p:nvPr>
            <p:ph idx="1"/>
          </p:nvPr>
        </p:nvSpPr>
        <p:spPr/>
        <p:txBody>
          <a:bodyPr/>
          <a:lstStyle/>
          <a:p>
            <a:r>
              <a:rPr lang="en-US" dirty="0" smtClean="0"/>
              <a:t>Graduate </a:t>
            </a:r>
            <a:r>
              <a:rPr lang="en-US" dirty="0" smtClean="0"/>
              <a:t>communication </a:t>
            </a:r>
            <a:r>
              <a:rPr lang="en-US" dirty="0"/>
              <a:t>s</a:t>
            </a:r>
            <a:r>
              <a:rPr lang="en-US" dirty="0" smtClean="0"/>
              <a:t>upport </a:t>
            </a:r>
            <a:r>
              <a:rPr lang="en-US" dirty="0"/>
              <a:t>s</a:t>
            </a:r>
            <a:r>
              <a:rPr lang="en-US" dirty="0" smtClean="0"/>
              <a:t>ervices</a:t>
            </a:r>
            <a:endParaRPr lang="en-US" dirty="0" smtClean="0"/>
          </a:p>
          <a:p>
            <a:r>
              <a:rPr lang="en-US" dirty="0" smtClean="0"/>
              <a:t>L2 and/or L1 students?</a:t>
            </a:r>
          </a:p>
          <a:p>
            <a:r>
              <a:rPr lang="en-US" dirty="0" smtClean="0"/>
              <a:t>Fragmentation of services and knowledge</a:t>
            </a:r>
          </a:p>
          <a:p>
            <a:r>
              <a:rPr lang="en-US" dirty="0" smtClean="0"/>
              <a:t>Exemplary programs</a:t>
            </a:r>
            <a:endParaRPr lang="en-US" dirty="0"/>
          </a:p>
        </p:txBody>
      </p:sp>
    </p:spTree>
    <p:extLst>
      <p:ext uri="{BB962C8B-B14F-4D97-AF65-F5344CB8AC3E}">
        <p14:creationId xmlns:p14="http://schemas.microsoft.com/office/powerpoint/2010/main" val="184719895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Support Services Offered</a:t>
            </a:r>
            <a:endParaRPr lang="en-US" dirty="0"/>
          </a:p>
        </p:txBody>
      </p:sp>
      <p:sp>
        <p:nvSpPr>
          <p:cNvPr id="3" name="Content Placeholder 2"/>
          <p:cNvSpPr>
            <a:spLocks noGrp="1"/>
          </p:cNvSpPr>
          <p:nvPr>
            <p:ph idx="1"/>
          </p:nvPr>
        </p:nvSpPr>
        <p:spPr>
          <a:xfrm>
            <a:off x="457200" y="2362200"/>
            <a:ext cx="2743200" cy="3657600"/>
          </a:xfrm>
        </p:spPr>
        <p:txBody>
          <a:bodyPr/>
          <a:lstStyle/>
          <a:p>
            <a:r>
              <a:rPr lang="en-US" sz="2800" dirty="0" smtClean="0"/>
              <a:t>Range of offerings: </a:t>
            </a:r>
          </a:p>
          <a:p>
            <a:pPr marL="118872" indent="0">
              <a:buNone/>
            </a:pPr>
            <a:r>
              <a:rPr lang="en-US" sz="2800" dirty="0"/>
              <a:t> </a:t>
            </a:r>
            <a:r>
              <a:rPr lang="en-US" sz="2800" dirty="0" smtClean="0"/>
              <a:t>   0 to 12</a:t>
            </a:r>
          </a:p>
          <a:p>
            <a:pPr marL="118872" indent="0">
              <a:buNone/>
            </a:pPr>
            <a:endParaRPr lang="en-US" sz="2800" dirty="0" smtClean="0"/>
          </a:p>
          <a:p>
            <a:r>
              <a:rPr lang="en-US" sz="2800" dirty="0" smtClean="0"/>
              <a:t>Average around 5</a:t>
            </a:r>
          </a:p>
          <a:p>
            <a:pPr marL="118872" indent="0">
              <a:buNone/>
            </a:pPr>
            <a:endParaRPr lang="en-US" dirty="0"/>
          </a:p>
          <a:p>
            <a:pPr marL="118872" indent="0">
              <a:buNone/>
            </a:pPr>
            <a:endParaRPr lang="en-US" dirty="0" smtClean="0"/>
          </a:p>
          <a:p>
            <a:pPr lvl="1"/>
            <a:endParaRPr lang="en-US" dirty="0" smtClean="0"/>
          </a:p>
          <a:p>
            <a:pPr marL="0" indent="0">
              <a:buNone/>
            </a:pPr>
            <a:endParaRPr lang="en-US" dirty="0" smtClean="0"/>
          </a:p>
          <a:p>
            <a:pPr marL="0" indent="0">
              <a:buNone/>
            </a:pPr>
            <a:endParaRPr lang="en-US" dirty="0"/>
          </a:p>
        </p:txBody>
      </p:sp>
      <p:graphicFrame>
        <p:nvGraphicFramePr>
          <p:cNvPr id="5" name="Chart 4"/>
          <p:cNvGraphicFramePr>
            <a:graphicFrameLocks/>
          </p:cNvGraphicFramePr>
          <p:nvPr>
            <p:extLst>
              <p:ext uri="{D42A27DB-BD31-4B8C-83A1-F6EECF244321}">
                <p14:modId xmlns:p14="http://schemas.microsoft.com/office/powerpoint/2010/main" val="2989849742"/>
              </p:ext>
            </p:extLst>
          </p:nvPr>
        </p:nvGraphicFramePr>
        <p:xfrm>
          <a:off x="2971800" y="2057400"/>
          <a:ext cx="6019800" cy="426085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8686313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Support Services Offered</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812970353"/>
              </p:ext>
            </p:extLst>
          </p:nvPr>
        </p:nvGraphicFramePr>
        <p:xfrm>
          <a:off x="457200" y="1774825"/>
          <a:ext cx="8229600" cy="4625975"/>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41150248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Support Services Offered: Courses</a:t>
            </a:r>
            <a:endParaRPr lang="en-US" dirty="0"/>
          </a:p>
        </p:txBody>
      </p:sp>
      <p:graphicFrame>
        <p:nvGraphicFramePr>
          <p:cNvPr id="12" name="Chart 11"/>
          <p:cNvGraphicFramePr>
            <a:graphicFrameLocks/>
          </p:cNvGraphicFramePr>
          <p:nvPr>
            <p:extLst>
              <p:ext uri="{D42A27DB-BD31-4B8C-83A1-F6EECF244321}">
                <p14:modId xmlns:p14="http://schemas.microsoft.com/office/powerpoint/2010/main" val="511733742"/>
              </p:ext>
            </p:extLst>
          </p:nvPr>
        </p:nvGraphicFramePr>
        <p:xfrm>
          <a:off x="457200" y="2057400"/>
          <a:ext cx="8153400" cy="44958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807707987"/>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odule">
  <a:themeElements>
    <a:clrScheme name="Module">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fontScheme name="Module">
      <a:majorFont>
        <a:latin typeface="Corbel"/>
        <a:ea typeface=""/>
        <a:cs typeface=""/>
        <a:font script="Jpan" typeface="ＭＳ ゴシック"/>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rbel"/>
        <a:ea typeface=""/>
        <a:cs typeface=""/>
        <a:font script="Jpan" typeface="ＭＳ ゴシック"/>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Modul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7500"/>
                <a:satMod val="137000"/>
              </a:schemeClr>
            </a:gs>
            <a:gs pos="55000">
              <a:schemeClr val="phClr">
                <a:shade val="69000"/>
                <a:satMod val="137000"/>
              </a:schemeClr>
            </a:gs>
            <a:gs pos="100000">
              <a:schemeClr val="phClr">
                <a:shade val="98000"/>
                <a:satMod val="137000"/>
              </a:schemeClr>
            </a:gs>
          </a:gsLst>
          <a:lin ang="16200000" scaled="0"/>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48000"/>
                <a:satMod val="300000"/>
              </a:schemeClr>
            </a:gs>
            <a:gs pos="12000">
              <a:schemeClr val="phClr">
                <a:tint val="48000"/>
                <a:satMod val="300000"/>
              </a:schemeClr>
            </a:gs>
            <a:gs pos="20000">
              <a:schemeClr val="phClr">
                <a:tint val="49000"/>
                <a:satMod val="300000"/>
              </a:schemeClr>
            </a:gs>
            <a:gs pos="100000">
              <a:schemeClr val="phClr">
                <a:shade val="30000"/>
              </a:schemeClr>
            </a:gs>
          </a:gsLst>
          <a:path path="circle">
            <a:fillToRect l="10000" t="-25000" r="10000" b="125000"/>
          </a:path>
        </a:gradFill>
        <a:blipFill>
          <a:blip xmlns:r="http://schemas.openxmlformats.org/officeDocument/2006/relationships" r:embed="rId1">
            <a:duotone>
              <a:schemeClr val="phClr">
                <a:shade val="75000"/>
                <a:satMod val="105000"/>
              </a:schemeClr>
              <a:schemeClr val="phClr">
                <a:tint val="95000"/>
                <a:satMod val="105000"/>
              </a:schemeClr>
            </a:duotone>
          </a:blip>
          <a:tile tx="0" ty="0" sx="38000" sy="38000" flip="none" algn="tl"/>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Module.thmx</Template>
  <TotalTime>4061</TotalTime>
  <Words>1110</Words>
  <Application>Microsoft Office PowerPoint</Application>
  <PresentationFormat>On-screen Show (4:3)</PresentationFormat>
  <Paragraphs>174</Paragraphs>
  <Slides>21</Slides>
  <Notes>13</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Module</vt:lpstr>
      <vt:lpstr>The State of  Graduate Communication Support</vt:lpstr>
      <vt:lpstr>What Motivated this Research</vt:lpstr>
      <vt:lpstr>What Motivated this Research</vt:lpstr>
      <vt:lpstr>Survey sample</vt:lpstr>
      <vt:lpstr>Survey sample</vt:lpstr>
      <vt:lpstr>Results</vt:lpstr>
      <vt:lpstr>Support Services Offered</vt:lpstr>
      <vt:lpstr>Support Services Offered</vt:lpstr>
      <vt:lpstr>Support Services Offered: Courses</vt:lpstr>
      <vt:lpstr>CGC Survey: Who is the support for? </vt:lpstr>
      <vt:lpstr>Graduate Services: L2?</vt:lpstr>
      <vt:lpstr>Campus Perceptions of the Support</vt:lpstr>
      <vt:lpstr>Fragmentation: Services</vt:lpstr>
      <vt:lpstr>CGC Survey: Campus Homes of Respondents</vt:lpstr>
      <vt:lpstr>Fragmentation: Employment Conditions</vt:lpstr>
      <vt:lpstr>Fragmentation:  Professional Affiliation</vt:lpstr>
      <vt:lpstr>Exemplary Programs,  Innovative Ideas</vt:lpstr>
      <vt:lpstr>Take-Aways</vt:lpstr>
      <vt:lpstr>Consortium on Graduate Communication</vt:lpstr>
      <vt:lpstr>Role of the CGC</vt:lpstr>
      <vt:lpstr>Upcoming Events</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State of  Graduate Communication Support</dc:title>
  <dc:creator>Nigel</dc:creator>
  <cp:lastModifiedBy>Nigel</cp:lastModifiedBy>
  <cp:revision>44</cp:revision>
  <dcterms:created xsi:type="dcterms:W3CDTF">2014-10-20T00:19:56Z</dcterms:created>
  <dcterms:modified xsi:type="dcterms:W3CDTF">2014-11-14T19:57:48Z</dcterms:modified>
</cp:coreProperties>
</file>