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B62C2-6530-4F7C-926A-E3F7C10460B4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0DD2-3FC5-4209-9EDC-2F696F6C8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6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B62C2-6530-4F7C-926A-E3F7C10460B4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0DD2-3FC5-4209-9EDC-2F696F6C8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7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B62C2-6530-4F7C-926A-E3F7C10460B4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0DD2-3FC5-4209-9EDC-2F696F6C8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76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FEAD-21DB-4062-91AC-B9537B109697}" type="datetimeFigureOut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11/13/2014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498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FEAD-21DB-4062-91AC-B9537B109697}" type="datetimeFigureOut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11/13/2014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D14D-3B12-4B19-9FDA-072EF21DF458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347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FEAD-21DB-4062-91AC-B9537B109697}" type="datetimeFigureOut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11/13/2014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D14D-3B12-4B19-9FDA-072EF21DF458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107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FEAD-21DB-4062-91AC-B9537B109697}" type="datetimeFigureOut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11/13/2014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D14D-3B12-4B19-9FDA-072EF21DF458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561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FEAD-21DB-4062-91AC-B9537B109697}" type="datetimeFigureOut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11/13/2014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D14D-3B12-4B19-9FDA-072EF21DF458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506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FEAD-21DB-4062-91AC-B9537B109697}" type="datetimeFigureOut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11/13/2014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D14D-3B12-4B19-9FDA-072EF21DF458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14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FEAD-21DB-4062-91AC-B9537B109697}" type="datetimeFigureOut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11/13/2014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D14D-3B12-4B19-9FDA-072EF21DF458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489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FEAD-21DB-4062-91AC-B9537B109697}" type="datetimeFigureOut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11/13/2014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D14D-3B12-4B19-9FDA-072EF21DF458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32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B62C2-6530-4F7C-926A-E3F7C10460B4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0DD2-3FC5-4209-9EDC-2F696F6C8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344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F91FEAD-21DB-4062-91AC-B9537B109697}" type="datetimeFigureOut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11/13/2014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E29D14D-3B12-4B19-9FDA-072EF21DF458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0259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FEAD-21DB-4062-91AC-B9537B109697}" type="datetimeFigureOut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11/13/2014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D14D-3B12-4B19-9FDA-072EF21DF458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0320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FEAD-21DB-4062-91AC-B9537B109697}" type="datetimeFigureOut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11/13/2014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D14D-3B12-4B19-9FDA-072EF21DF458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9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B62C2-6530-4F7C-926A-E3F7C10460B4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0DD2-3FC5-4209-9EDC-2F696F6C8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36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B62C2-6530-4F7C-926A-E3F7C10460B4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0DD2-3FC5-4209-9EDC-2F696F6C8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3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B62C2-6530-4F7C-926A-E3F7C10460B4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0DD2-3FC5-4209-9EDC-2F696F6C8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B62C2-6530-4F7C-926A-E3F7C10460B4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0DD2-3FC5-4209-9EDC-2F696F6C8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6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B62C2-6530-4F7C-926A-E3F7C10460B4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0DD2-3FC5-4209-9EDC-2F696F6C8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7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B62C2-6530-4F7C-926A-E3F7C10460B4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0DD2-3FC5-4209-9EDC-2F696F6C8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2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B62C2-6530-4F7C-926A-E3F7C10460B4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0DD2-3FC5-4209-9EDC-2F696F6C8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7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B62C2-6530-4F7C-926A-E3F7C10460B4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0DD2-3FC5-4209-9EDC-2F696F6C8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5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F91FEAD-21DB-4062-91AC-B9537B109697}" type="datetimeFigureOut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11/13/2014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E29D14D-3B12-4B19-9FDA-072EF21DF458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46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gradconsortium.wordpress.com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ichelle.cox@cornell.edu" TargetMode="External"/><Relationship Id="rId2" Type="http://schemas.openxmlformats.org/officeDocument/2006/relationships/hyperlink" Target="mailto:nacaplan@udel.edu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Consortium on Graduate 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Open Meeting</a:t>
            </a:r>
          </a:p>
          <a:p>
            <a:r>
              <a:rPr lang="en-US" dirty="0" smtClean="0"/>
              <a:t>Thursday November 13, 2014</a:t>
            </a:r>
          </a:p>
          <a:p>
            <a:r>
              <a:rPr lang="en-US" dirty="0" smtClean="0"/>
              <a:t>Nigel </a:t>
            </a:r>
            <a:r>
              <a:rPr lang="en-US" dirty="0" err="1" smtClean="0"/>
              <a:t>Caplan</a:t>
            </a:r>
            <a:r>
              <a:rPr lang="en-US" dirty="0" smtClean="0"/>
              <a:t> &amp; Michelle Cox (Co-Chairs)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3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handouts/tip-sheets for faculty (and </a:t>
            </a:r>
            <a:r>
              <a:rPr lang="en-US" u="sng" dirty="0" smtClean="0"/>
              <a:t>administrators</a:t>
            </a:r>
            <a:r>
              <a:rPr lang="en-US" dirty="0" smtClean="0"/>
              <a:t>) on language acquisition, L2 writing (CC licenses)</a:t>
            </a:r>
          </a:p>
          <a:p>
            <a:r>
              <a:rPr lang="en-US" dirty="0" smtClean="0"/>
              <a:t>Develop section of the website for faculty info/tip sheets</a:t>
            </a:r>
          </a:p>
          <a:p>
            <a:r>
              <a:rPr lang="en-US" dirty="0" smtClean="0"/>
              <a:t>Arguments why you should  …  (talking points) – pathos as well as logos and ethos!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3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Consortium on Graduate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Professional community for educators of graduate students</a:t>
            </a:r>
          </a:p>
          <a:p>
            <a:r>
              <a:rPr lang="en-US" dirty="0" smtClean="0"/>
              <a:t>Free to join</a:t>
            </a:r>
          </a:p>
          <a:p>
            <a:r>
              <a:rPr lang="en-US" dirty="0" smtClean="0">
                <a:hlinkClick r:id="rId2"/>
              </a:rPr>
              <a:t>http://gradconsortium.wordpress.com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Listserv (</a:t>
            </a:r>
            <a:r>
              <a:rPr lang="en-US" dirty="0" err="1" smtClean="0"/>
              <a:t>YahooGroup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Program directory</a:t>
            </a:r>
          </a:p>
          <a:p>
            <a:pPr lvl="1"/>
            <a:r>
              <a:rPr lang="en-US" dirty="0" smtClean="0"/>
              <a:t>Resources (sample syllabi)</a:t>
            </a:r>
          </a:p>
          <a:p>
            <a:pPr lvl="1"/>
            <a:r>
              <a:rPr lang="en-US" dirty="0" smtClean="0"/>
              <a:t>Presentation PPTs &amp; bibliography</a:t>
            </a:r>
          </a:p>
        </p:txBody>
      </p:sp>
    </p:spTree>
    <p:extLst>
      <p:ext uri="{BB962C8B-B14F-4D97-AF65-F5344CB8AC3E}">
        <p14:creationId xmlns:p14="http://schemas.microsoft.com/office/powerpoint/2010/main" val="20328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CGC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deas and material sharing</a:t>
            </a:r>
          </a:p>
          <a:p>
            <a:r>
              <a:rPr lang="en-US" dirty="0" smtClean="0"/>
              <a:t>Collaboration and research</a:t>
            </a:r>
          </a:p>
          <a:p>
            <a:r>
              <a:rPr lang="en-US" dirty="0" smtClean="0"/>
              <a:t>Professional meeting venues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9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CGC Colloquium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Wednesday March 25, afternoon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between AAAL and TESOL)</a:t>
            </a:r>
          </a:p>
          <a:p>
            <a:r>
              <a:rPr lang="en-US" dirty="0" smtClean="0"/>
              <a:t>University of Toronto</a:t>
            </a:r>
          </a:p>
          <a:p>
            <a:r>
              <a:rPr lang="en-US" dirty="0" smtClean="0"/>
              <a:t> Keynotes by Chris </a:t>
            </a:r>
            <a:r>
              <a:rPr lang="en-US" dirty="0" err="1" smtClean="0"/>
              <a:t>Feak</a:t>
            </a:r>
            <a:r>
              <a:rPr lang="en-US" dirty="0" smtClean="0"/>
              <a:t> (and John Swales?), Jane Freeman, and us</a:t>
            </a:r>
          </a:p>
          <a:p>
            <a:r>
              <a:rPr lang="en-US" dirty="0" smtClean="0"/>
              <a:t>Roundtable discussions</a:t>
            </a:r>
          </a:p>
          <a:p>
            <a:r>
              <a:rPr lang="en-US" dirty="0" smtClean="0"/>
              <a:t>Business meeting</a:t>
            </a:r>
          </a:p>
          <a:p>
            <a:r>
              <a:rPr lang="en-US" dirty="0" smtClean="0"/>
              <a:t>Social gathering</a:t>
            </a:r>
          </a:p>
          <a:p>
            <a:r>
              <a:rPr lang="en-US" dirty="0" smtClean="0"/>
              <a:t>RSVP on the website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72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CGC @ SSLW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Colloquium: </a:t>
            </a:r>
            <a:r>
              <a:rPr lang="en-US" dirty="0" smtClean="0"/>
              <a:t>1:45-3:45 (Arizona Room): The Future of Graduate Writing Research, Pedagogy, and Program Design</a:t>
            </a:r>
          </a:p>
          <a:p>
            <a:r>
              <a:rPr lang="en-US" b="1" dirty="0" smtClean="0"/>
              <a:t>State of L2 Graduate Writing Support</a:t>
            </a:r>
            <a:r>
              <a:rPr lang="en-US" dirty="0" smtClean="0"/>
              <a:t>: Friday, 3:15-3:40 (Gold Room)</a:t>
            </a:r>
            <a:endParaRPr lang="en-US" b="1" dirty="0" smtClean="0"/>
          </a:p>
          <a:p>
            <a:r>
              <a:rPr lang="en-US" b="1" dirty="0" smtClean="0"/>
              <a:t>CGC </a:t>
            </a:r>
            <a:r>
              <a:rPr lang="en-US" b="1" dirty="0"/>
              <a:t>Social</a:t>
            </a:r>
            <a:r>
              <a:rPr lang="en-US" dirty="0"/>
              <a:t>: </a:t>
            </a:r>
            <a:r>
              <a:rPr lang="en-US" dirty="0" smtClean="0"/>
              <a:t>Friday evening</a:t>
            </a:r>
            <a:r>
              <a:rPr lang="en-US" dirty="0"/>
              <a:t>, after the banquet</a:t>
            </a:r>
          </a:p>
          <a:p>
            <a:endParaRPr lang="en-US" dirty="0" smtClean="0"/>
          </a:p>
          <a:p>
            <a:pPr marL="118872" indent="0">
              <a:buNone/>
            </a:pPr>
            <a:r>
              <a:rPr lang="en-US" dirty="0" smtClean="0"/>
              <a:t>Nigel </a:t>
            </a:r>
            <a:r>
              <a:rPr lang="en-US" dirty="0" err="1" smtClean="0"/>
              <a:t>Caplan</a:t>
            </a:r>
            <a:r>
              <a:rPr lang="en-US" dirty="0" smtClean="0"/>
              <a:t> (</a:t>
            </a:r>
            <a:r>
              <a:rPr lang="en-US" dirty="0" smtClean="0">
                <a:hlinkClick r:id="rId2"/>
              </a:rPr>
              <a:t>nacaplan@udel.edu</a:t>
            </a:r>
            <a:r>
              <a:rPr lang="en-US" dirty="0" smtClean="0"/>
              <a:t>)</a:t>
            </a:r>
          </a:p>
          <a:p>
            <a:pPr marL="118872" indent="0">
              <a:buNone/>
            </a:pPr>
            <a:r>
              <a:rPr lang="en-US" dirty="0" smtClean="0"/>
              <a:t>Michelle Cox (</a:t>
            </a:r>
            <a:r>
              <a:rPr lang="en-US" dirty="0" smtClean="0">
                <a:hlinkClick r:id="rId3"/>
              </a:rPr>
              <a:t>michelle.cox@cornell.edu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1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ideas, suggestions, questions</a:t>
            </a:r>
            <a:r>
              <a:rPr lang="en-US" smtClean="0"/>
              <a:t>, comments …..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sub-groups on different topics, e.g. dissertation writing</a:t>
            </a:r>
          </a:p>
          <a:p>
            <a:r>
              <a:rPr lang="en-US" dirty="0" smtClean="0"/>
              <a:t>Needs analysis (who to survey, how to do it, how to get faculty buy-in. Suggestions for paper-surveys to </a:t>
            </a:r>
            <a:r>
              <a:rPr lang="en-US" dirty="0" err="1" smtClean="0"/>
              <a:t>dept</a:t>
            </a:r>
            <a:r>
              <a:rPr lang="en-US" dirty="0" smtClean="0"/>
              <a:t> heads; survey students and faculty</a:t>
            </a:r>
          </a:p>
          <a:p>
            <a:r>
              <a:rPr lang="en-US" dirty="0" smtClean="0"/>
              <a:t>Resources for talking to faculty about graduate student writing across disciplines. What does it look like? What should we be doing as L2/grad professionals. Resources to use with faculty.</a:t>
            </a:r>
          </a:p>
          <a:p>
            <a:r>
              <a:rPr lang="en-US" dirty="0" smtClean="0"/>
              <a:t>Strategies for talking to administrators</a:t>
            </a:r>
          </a:p>
          <a:p>
            <a:r>
              <a:rPr lang="en-US" dirty="0" smtClean="0"/>
              <a:t>Sections on website? Or email discussions?</a:t>
            </a:r>
          </a:p>
          <a:p>
            <a:r>
              <a:rPr lang="en-US" dirty="0" smtClean="0"/>
              <a:t>GMU did a ½ day colloquium for dissertation supervisors and grad faculty. Over 50 came. Need system-wide, program-specific support.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371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Statement of best practices for graduate student support? How do we legitimize and get endorsement for such a position? Student level, faculty/advisor level, program administration level</a:t>
            </a:r>
          </a:p>
          <a:p>
            <a:r>
              <a:rPr lang="en-US" dirty="0" smtClean="0"/>
              <a:t>Masters students! Different needs.</a:t>
            </a:r>
          </a:p>
          <a:p>
            <a:r>
              <a:rPr lang="en-US" dirty="0" smtClean="0"/>
              <a:t>What to do with multiple disciplines? Is there generic graduate student support.</a:t>
            </a:r>
          </a:p>
          <a:p>
            <a:r>
              <a:rPr lang="en-US" dirty="0" smtClean="0"/>
              <a:t>Many doctoral students go into industry not academia. Different writing/speaking needs.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52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What is a course, and how do we deliver it? Face-to-face, online, small break-out workshops, individual consultations.</a:t>
            </a:r>
          </a:p>
          <a:p>
            <a:r>
              <a:rPr lang="en-US" dirty="0" smtClean="0"/>
              <a:t>Differentiating support – how do we help students understand the “hidden curriculum” and learn how to ask the right questions? Socialization (GMU has a course for this)</a:t>
            </a:r>
          </a:p>
          <a:p>
            <a:r>
              <a:rPr lang="en-US" dirty="0" smtClean="0"/>
              <a:t>Grad faculty are often unwilling to add additional courses to students’ load. Do courses get credit? Where are they housed? What are the administrative structures? E.g. GRAD prefix. Thinking about 1-2 credit courses. Can offer 0 credit with contact hours (for visa requirement) and required based on placement scores.</a:t>
            </a:r>
          </a:p>
          <a:p>
            <a:r>
              <a:rPr lang="en-US" dirty="0" smtClean="0"/>
              <a:t>Some master’s programs require “professional skills” courses (Cornell)</a:t>
            </a:r>
          </a:p>
          <a:p>
            <a:r>
              <a:rPr lang="en-US" dirty="0" smtClean="0"/>
              <a:t>½ semester courses (target newer students in first half and students closer to completion in the second half)</a:t>
            </a:r>
          </a:p>
          <a:p>
            <a:r>
              <a:rPr lang="en-US" dirty="0" smtClean="0"/>
              <a:t>Some allow students to take some kind of class as part of continuing/dissertation registration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CGC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More sample curriculum and syllabi</a:t>
            </a:r>
          </a:p>
          <a:p>
            <a:r>
              <a:rPr lang="en-US" dirty="0" smtClean="0"/>
              <a:t>Writing Center Journal (aka Writing Lab Newsletter) – special issue on graduate student (CFP is out)</a:t>
            </a:r>
          </a:p>
          <a:p>
            <a:r>
              <a:rPr lang="en-US" dirty="0" smtClean="0"/>
              <a:t>Can we produce a special issue? JSLW?</a:t>
            </a:r>
          </a:p>
          <a:p>
            <a:r>
              <a:rPr lang="en-US" dirty="0" smtClean="0"/>
              <a:t>Reviewing textbooks and other materials</a:t>
            </a:r>
          </a:p>
          <a:p>
            <a:r>
              <a:rPr lang="en-US" dirty="0" smtClean="0"/>
              <a:t>Resource center?</a:t>
            </a:r>
          </a:p>
          <a:p>
            <a:r>
              <a:rPr lang="en-US" dirty="0" smtClean="0"/>
              <a:t>Question/survey of the month on the discussion list. Use </a:t>
            </a:r>
            <a:r>
              <a:rPr lang="en-US" dirty="0" err="1" smtClean="0"/>
              <a:t>Gdocs</a:t>
            </a:r>
            <a:r>
              <a:rPr lang="en-US" dirty="0" smtClean="0"/>
              <a:t> to make responses immediately available.</a:t>
            </a:r>
          </a:p>
          <a:p>
            <a:r>
              <a:rPr lang="en-US" dirty="0" smtClean="0"/>
              <a:t>Mini-institutes: how do you set up a program; considerations for course design – online module. Or face to face.</a:t>
            </a:r>
          </a:p>
          <a:p>
            <a:r>
              <a:rPr lang="en-US" dirty="0" smtClean="0"/>
              <a:t>Online sessions? Webinars? Google Hangouts?</a:t>
            </a:r>
          </a:p>
          <a:p>
            <a:r>
              <a:rPr lang="en-US" dirty="0" smtClean="0"/>
              <a:t>Share assignment prompts, sample papers, rubrics</a:t>
            </a:r>
          </a:p>
          <a:p>
            <a:pPr marL="118872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06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618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Module</vt:lpstr>
      <vt:lpstr>Consortium on Graduate Communication</vt:lpstr>
      <vt:lpstr>Consortium on Graduate Communication</vt:lpstr>
      <vt:lpstr>Role of the CGC</vt:lpstr>
      <vt:lpstr>CGC Colloquium</vt:lpstr>
      <vt:lpstr>CGC @ SSLW</vt:lpstr>
      <vt:lpstr>Your ideas, suggestions, questions, comments …..</vt:lpstr>
      <vt:lpstr>PowerPoint Presentation</vt:lpstr>
      <vt:lpstr>PowerPoint Presentation</vt:lpstr>
      <vt:lpstr>What can CGC do?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Consortium on Graduate Communication</dc:title>
  <dc:creator>Nigel</dc:creator>
  <cp:lastModifiedBy>Nigel</cp:lastModifiedBy>
  <cp:revision>8</cp:revision>
  <dcterms:created xsi:type="dcterms:W3CDTF">2014-11-13T14:07:10Z</dcterms:created>
  <dcterms:modified xsi:type="dcterms:W3CDTF">2014-11-13T22:40:08Z</dcterms:modified>
</cp:coreProperties>
</file>